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816" r:id="rId2"/>
  </p:sldMasterIdLst>
  <p:sldIdLst>
    <p:sldId id="261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0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47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98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76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716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94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87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63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1295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230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09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65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245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5930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6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4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3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8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6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5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0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4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FE719-7291-4422-9B7D-A60A2224343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4659-5DD9-4B3D-A6B0-77255CD92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23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fppt.com/officetimeline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officetimeline.com/fwlink.aspx?linkid=1030" TargetMode="External"/><Relationship Id="rId5" Type="http://schemas.microsoft.com/office/2007/relationships/hdphoto" Target="../media/hdphoto1.wdp"/><Relationship Id="rId4" Type="http://schemas.openxmlformats.org/officeDocument/2006/relationships/image" Target="../media/image5.pn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fppt.com/officetimeline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910" name="Straight Connector 16909" hidden="1"/>
          <p:cNvCxnSpPr/>
          <p:nvPr>
            <p:custDataLst>
              <p:tags r:id="rId2"/>
            </p:custDataLst>
          </p:nvPr>
        </p:nvCxnSpPr>
        <p:spPr>
          <a:xfrm flipV="1">
            <a:off x="4346448" y="4220210"/>
            <a:ext cx="0" cy="51181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08" name="Straight Connector 16907" hidden="1"/>
          <p:cNvCxnSpPr/>
          <p:nvPr>
            <p:custDataLst>
              <p:tags r:id="rId3"/>
            </p:custDataLst>
          </p:nvPr>
        </p:nvCxnSpPr>
        <p:spPr>
          <a:xfrm flipV="1">
            <a:off x="1188720" y="4220210"/>
            <a:ext cx="0" cy="51181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nip Diagonal Corner Rectangle 9"/>
          <p:cNvSpPr/>
          <p:nvPr>
            <p:custDataLst>
              <p:tags r:id="rId4"/>
            </p:custDataLst>
          </p:nvPr>
        </p:nvSpPr>
        <p:spPr>
          <a:xfrm>
            <a:off x="1188720" y="3954780"/>
            <a:ext cx="3157728" cy="53086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30" name="Straight Connector 16929" hidden="1"/>
          <p:cNvCxnSpPr/>
          <p:nvPr>
            <p:custDataLst>
              <p:tags r:id="rId5"/>
            </p:custDataLst>
          </p:nvPr>
        </p:nvCxnSpPr>
        <p:spPr>
          <a:xfrm flipV="1">
            <a:off x="5158435" y="3519170"/>
            <a:ext cx="0" cy="121285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28" name="Straight Connector 16927" hidden="1"/>
          <p:cNvCxnSpPr/>
          <p:nvPr>
            <p:custDataLst>
              <p:tags r:id="rId6"/>
            </p:custDataLst>
          </p:nvPr>
        </p:nvCxnSpPr>
        <p:spPr>
          <a:xfrm flipV="1">
            <a:off x="2406701" y="3519170"/>
            <a:ext cx="0" cy="121285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nip Diagonal Corner Rectangle 7"/>
          <p:cNvSpPr/>
          <p:nvPr>
            <p:custDataLst>
              <p:tags r:id="rId7"/>
            </p:custDataLst>
          </p:nvPr>
        </p:nvSpPr>
        <p:spPr>
          <a:xfrm>
            <a:off x="2406701" y="3253740"/>
            <a:ext cx="2751734" cy="53086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50" name="Straight Connector 16949" hidden="1"/>
          <p:cNvCxnSpPr/>
          <p:nvPr>
            <p:custDataLst>
              <p:tags r:id="rId8"/>
            </p:custDataLst>
          </p:nvPr>
        </p:nvCxnSpPr>
        <p:spPr>
          <a:xfrm flipV="1">
            <a:off x="5609539" y="2818130"/>
            <a:ext cx="0" cy="191389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48" name="Straight Connector 16947" hidden="1"/>
          <p:cNvCxnSpPr/>
          <p:nvPr>
            <p:custDataLst>
              <p:tags r:id="rId9"/>
            </p:custDataLst>
          </p:nvPr>
        </p:nvCxnSpPr>
        <p:spPr>
          <a:xfrm flipV="1">
            <a:off x="2767584" y="2818130"/>
            <a:ext cx="0" cy="191389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nip Diagonal Corner Rectangle 5"/>
          <p:cNvSpPr/>
          <p:nvPr>
            <p:custDataLst>
              <p:tags r:id="rId10"/>
            </p:custDataLst>
          </p:nvPr>
        </p:nvSpPr>
        <p:spPr>
          <a:xfrm>
            <a:off x="2767584" y="2552700"/>
            <a:ext cx="2841955" cy="53086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70" name="Straight Connector 16969" hidden="1"/>
          <p:cNvCxnSpPr/>
          <p:nvPr>
            <p:custDataLst>
              <p:tags r:id="rId11"/>
            </p:custDataLst>
          </p:nvPr>
        </p:nvCxnSpPr>
        <p:spPr>
          <a:xfrm flipV="1">
            <a:off x="6466637" y="2117090"/>
            <a:ext cx="0" cy="261493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68" name="Straight Connector 16967" hidden="1"/>
          <p:cNvCxnSpPr/>
          <p:nvPr>
            <p:custDataLst>
              <p:tags r:id="rId12"/>
            </p:custDataLst>
          </p:nvPr>
        </p:nvCxnSpPr>
        <p:spPr>
          <a:xfrm flipV="1">
            <a:off x="3308909" y="2117090"/>
            <a:ext cx="0" cy="261493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nip Diagonal Corner Rectangle 3"/>
          <p:cNvSpPr/>
          <p:nvPr>
            <p:custDataLst>
              <p:tags r:id="rId13"/>
            </p:custDataLst>
          </p:nvPr>
        </p:nvSpPr>
        <p:spPr>
          <a:xfrm>
            <a:off x="3308909" y="1851660"/>
            <a:ext cx="3157728" cy="53086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90" name="Straight Connector 16989" hidden="1"/>
          <p:cNvCxnSpPr/>
          <p:nvPr>
            <p:custDataLst>
              <p:tags r:id="rId14"/>
            </p:custDataLst>
          </p:nvPr>
        </p:nvCxnSpPr>
        <p:spPr>
          <a:xfrm flipV="1">
            <a:off x="6872630" y="1416050"/>
            <a:ext cx="0" cy="331597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88" name="Straight Connector 16987" hidden="1"/>
          <p:cNvCxnSpPr/>
          <p:nvPr>
            <p:custDataLst>
              <p:tags r:id="rId15"/>
            </p:custDataLst>
          </p:nvPr>
        </p:nvCxnSpPr>
        <p:spPr>
          <a:xfrm flipV="1">
            <a:off x="4572000" y="1416050"/>
            <a:ext cx="0" cy="3315970"/>
          </a:xfrm>
          <a:prstGeom prst="line">
            <a:avLst/>
          </a:prstGeom>
          <a:ln w="0">
            <a:solidFill>
              <a:srgbClr val="70AD47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nip Diagonal Corner Rectangle 1"/>
          <p:cNvSpPr/>
          <p:nvPr>
            <p:custDataLst>
              <p:tags r:id="rId16"/>
            </p:custDataLst>
          </p:nvPr>
        </p:nvSpPr>
        <p:spPr>
          <a:xfrm>
            <a:off x="4572000" y="1150620"/>
            <a:ext cx="2300630" cy="530860"/>
          </a:xfrm>
          <a:prstGeom prst="snip2DiagRect">
            <a:avLst>
              <a:gd name="adj1" fmla="val 10000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86" name="Straight Connector 16985" hidden="1"/>
          <p:cNvCxnSpPr/>
          <p:nvPr>
            <p:custDataLst>
              <p:tags r:id="rId17"/>
            </p:custDataLst>
          </p:nvPr>
        </p:nvCxnSpPr>
        <p:spPr>
          <a:xfrm>
            <a:off x="6463900" y="154178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66" name="Straight Connector 16965" hidden="1"/>
          <p:cNvCxnSpPr/>
          <p:nvPr>
            <p:custDataLst>
              <p:tags r:id="rId18"/>
            </p:custDataLst>
          </p:nvPr>
        </p:nvCxnSpPr>
        <p:spPr>
          <a:xfrm>
            <a:off x="5634120" y="224282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46" name="Straight Connector 16945" hidden="1"/>
          <p:cNvCxnSpPr/>
          <p:nvPr>
            <p:custDataLst>
              <p:tags r:id="rId19"/>
            </p:custDataLst>
          </p:nvPr>
        </p:nvCxnSpPr>
        <p:spPr>
          <a:xfrm>
            <a:off x="4930146" y="294386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26" name="Straight Connector 16925" hidden="1"/>
          <p:cNvCxnSpPr/>
          <p:nvPr>
            <p:custDataLst>
              <p:tags r:id="rId20"/>
            </p:custDataLst>
          </p:nvPr>
        </p:nvCxnSpPr>
        <p:spPr>
          <a:xfrm>
            <a:off x="4525740" y="364490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06" name="Straight Connector 16905" hidden="1"/>
          <p:cNvCxnSpPr/>
          <p:nvPr>
            <p:custDataLst>
              <p:tags r:id="rId21"/>
            </p:custDataLst>
          </p:nvPr>
        </p:nvCxnSpPr>
        <p:spPr>
          <a:xfrm>
            <a:off x="3509963" y="4345940"/>
            <a:ext cx="0" cy="0"/>
          </a:xfrm>
          <a:prstGeom prst="line">
            <a:avLst/>
          </a:prstGeom>
          <a:ln w="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89" name="Straight Connector 16888" hidden="1"/>
          <p:cNvCxnSpPr/>
          <p:nvPr>
            <p:custDataLst>
              <p:tags r:id="rId22"/>
            </p:custDataLst>
          </p:nvPr>
        </p:nvCxnSpPr>
        <p:spPr>
          <a:xfrm>
            <a:off x="1324051" y="5487670"/>
            <a:ext cx="0" cy="25400"/>
          </a:xfrm>
          <a:prstGeom prst="line">
            <a:avLst/>
          </a:prstGeom>
          <a:ln w="15875" cap="flat" cmpd="sng" algn="ctr">
            <a:solidFill>
              <a:schemeClr val="accent1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80" name="Straight Connector 16879"/>
          <p:cNvCxnSpPr/>
          <p:nvPr>
            <p:custDataLst>
              <p:tags r:id="rId23"/>
            </p:custDataLst>
          </p:nvPr>
        </p:nvCxnSpPr>
        <p:spPr>
          <a:xfrm>
            <a:off x="2722474" y="5430520"/>
            <a:ext cx="0" cy="451845"/>
          </a:xfrm>
          <a:prstGeom prst="line">
            <a:avLst/>
          </a:prstGeom>
          <a:ln w="15875" cap="flat" cmpd="sng" algn="ctr">
            <a:solidFill>
              <a:schemeClr val="accent4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71" name="Straight Connector 16870"/>
          <p:cNvCxnSpPr/>
          <p:nvPr>
            <p:custDataLst>
              <p:tags r:id="rId24"/>
            </p:custDataLst>
          </p:nvPr>
        </p:nvCxnSpPr>
        <p:spPr>
          <a:xfrm>
            <a:off x="3985565" y="5430520"/>
            <a:ext cx="0" cy="140327"/>
          </a:xfrm>
          <a:prstGeom prst="line">
            <a:avLst/>
          </a:prstGeom>
          <a:ln w="15875" cap="flat" cmpd="sng" algn="ctr">
            <a:solidFill>
              <a:schemeClr val="accent4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62" name="Straight Connector 16861"/>
          <p:cNvCxnSpPr/>
          <p:nvPr>
            <p:custDataLst>
              <p:tags r:id="rId25"/>
            </p:custDataLst>
          </p:nvPr>
        </p:nvCxnSpPr>
        <p:spPr>
          <a:xfrm>
            <a:off x="5203546" y="5430520"/>
            <a:ext cx="0" cy="451845"/>
          </a:xfrm>
          <a:prstGeom prst="line">
            <a:avLst/>
          </a:prstGeom>
          <a:ln w="15875" cap="flat" cmpd="sng" algn="ctr">
            <a:solidFill>
              <a:schemeClr val="accent4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53" name="Straight Connector 16852"/>
          <p:cNvCxnSpPr/>
          <p:nvPr>
            <p:custDataLst>
              <p:tags r:id="rId26"/>
            </p:custDataLst>
          </p:nvPr>
        </p:nvCxnSpPr>
        <p:spPr>
          <a:xfrm>
            <a:off x="6556857" y="5430520"/>
            <a:ext cx="0" cy="140327"/>
          </a:xfrm>
          <a:prstGeom prst="line">
            <a:avLst/>
          </a:prstGeom>
          <a:ln w="15875" cap="flat" cmpd="sng" algn="ctr">
            <a:solidFill>
              <a:schemeClr val="accent4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44" name="Straight Connector 16843" hidden="1"/>
          <p:cNvCxnSpPr/>
          <p:nvPr>
            <p:custDataLst>
              <p:tags r:id="rId27"/>
            </p:custDataLst>
          </p:nvPr>
        </p:nvCxnSpPr>
        <p:spPr>
          <a:xfrm>
            <a:off x="7639507" y="5487670"/>
            <a:ext cx="0" cy="25400"/>
          </a:xfrm>
          <a:prstGeom prst="line">
            <a:avLst/>
          </a:prstGeom>
          <a:ln w="15875" cap="flat" cmpd="sng" algn="ctr">
            <a:solidFill>
              <a:schemeClr val="accent1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5" name="TextBox 554"/>
          <p:cNvSpPr txBox="1"/>
          <p:nvPr/>
        </p:nvSpPr>
        <p:spPr>
          <a:xfrm>
            <a:off x="1476451" y="150407"/>
            <a:ext cx="6315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6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Project Management Timeline </a:t>
            </a:r>
            <a:endParaRPr lang="en-US" sz="3600" b="1" dirty="0">
              <a:solidFill>
                <a:schemeClr val="accent6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806" name="Round Diagonal Corner Rectangle 16805"/>
          <p:cNvSpPr/>
          <p:nvPr>
            <p:custDataLst>
              <p:tags r:id="rId28"/>
            </p:custDataLst>
          </p:nvPr>
        </p:nvSpPr>
        <p:spPr>
          <a:xfrm>
            <a:off x="1188720" y="4732020"/>
            <a:ext cx="6766560" cy="508000"/>
          </a:xfrm>
          <a:prstGeom prst="round2DiagRect">
            <a:avLst>
              <a:gd name="adj1" fmla="val 10000000"/>
              <a:gd name="adj2" fmla="val 0"/>
            </a:avLst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08" name="TextBox 16807"/>
          <p:cNvSpPr txBox="1"/>
          <p:nvPr>
            <p:custDataLst>
              <p:tags r:id="rId29"/>
            </p:custDataLst>
          </p:nvPr>
        </p:nvSpPr>
        <p:spPr>
          <a:xfrm>
            <a:off x="887896" y="4732020"/>
            <a:ext cx="97748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Day 1</a:t>
            </a:r>
            <a:endParaRPr lang="en-US" sz="2400" dirty="0">
              <a:latin typeface="Calibri" panose="020F0502020204030204" pitchFamily="34" charset="0"/>
            </a:endParaRPr>
          </a:p>
        </p:txBody>
      </p:sp>
      <p:cxnSp>
        <p:nvCxnSpPr>
          <p:cNvPr id="16810" name="Straight Connector 16809"/>
          <p:cNvCxnSpPr/>
          <p:nvPr>
            <p:custDataLst>
              <p:tags r:id="rId30"/>
            </p:custDataLst>
          </p:nvPr>
        </p:nvCxnSpPr>
        <p:spPr>
          <a:xfrm>
            <a:off x="1865376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11" name="TextBox 16810"/>
          <p:cNvSpPr txBox="1"/>
          <p:nvPr>
            <p:custDataLst>
              <p:tags r:id="rId31"/>
            </p:custDataLst>
          </p:nvPr>
        </p:nvSpPr>
        <p:spPr>
          <a:xfrm>
            <a:off x="1865376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16</a:t>
            </a:r>
            <a:endParaRPr lang="en-US" sz="2400">
              <a:latin typeface="Calibri" panose="020F0502020204030204" pitchFamily="34" charset="0"/>
            </a:endParaRPr>
          </a:p>
        </p:txBody>
      </p:sp>
      <p:cxnSp>
        <p:nvCxnSpPr>
          <p:cNvPr id="16813" name="Straight Connector 16812"/>
          <p:cNvCxnSpPr/>
          <p:nvPr>
            <p:custDataLst>
              <p:tags r:id="rId32"/>
            </p:custDataLst>
          </p:nvPr>
        </p:nvCxnSpPr>
        <p:spPr>
          <a:xfrm>
            <a:off x="2542032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14" name="TextBox 16813"/>
          <p:cNvSpPr txBox="1"/>
          <p:nvPr>
            <p:custDataLst>
              <p:tags r:id="rId33"/>
            </p:custDataLst>
          </p:nvPr>
        </p:nvSpPr>
        <p:spPr>
          <a:xfrm>
            <a:off x="2542032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31</a:t>
            </a:r>
            <a:endParaRPr lang="en-US" sz="2400">
              <a:latin typeface="Calibri" panose="020F0502020204030204" pitchFamily="34" charset="0"/>
            </a:endParaRPr>
          </a:p>
        </p:txBody>
      </p:sp>
      <p:cxnSp>
        <p:nvCxnSpPr>
          <p:cNvPr id="16816" name="Straight Connector 16815"/>
          <p:cNvCxnSpPr/>
          <p:nvPr>
            <p:custDataLst>
              <p:tags r:id="rId34"/>
            </p:custDataLst>
          </p:nvPr>
        </p:nvCxnSpPr>
        <p:spPr>
          <a:xfrm>
            <a:off x="3218688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17" name="TextBox 16816"/>
          <p:cNvSpPr txBox="1"/>
          <p:nvPr>
            <p:custDataLst>
              <p:tags r:id="rId35"/>
            </p:custDataLst>
          </p:nvPr>
        </p:nvSpPr>
        <p:spPr>
          <a:xfrm>
            <a:off x="3218688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46</a:t>
            </a:r>
            <a:endParaRPr lang="en-US" sz="2400">
              <a:latin typeface="Calibri" panose="020F0502020204030204" pitchFamily="34" charset="0"/>
            </a:endParaRPr>
          </a:p>
        </p:txBody>
      </p:sp>
      <p:cxnSp>
        <p:nvCxnSpPr>
          <p:cNvPr id="16819" name="Straight Connector 16818"/>
          <p:cNvCxnSpPr/>
          <p:nvPr>
            <p:custDataLst>
              <p:tags r:id="rId36"/>
            </p:custDataLst>
          </p:nvPr>
        </p:nvCxnSpPr>
        <p:spPr>
          <a:xfrm>
            <a:off x="3895344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20" name="TextBox 16819"/>
          <p:cNvSpPr txBox="1"/>
          <p:nvPr>
            <p:custDataLst>
              <p:tags r:id="rId37"/>
            </p:custDataLst>
          </p:nvPr>
        </p:nvSpPr>
        <p:spPr>
          <a:xfrm>
            <a:off x="3895344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61</a:t>
            </a:r>
            <a:endParaRPr lang="en-US" sz="2400">
              <a:latin typeface="Calibri" panose="020F0502020204030204" pitchFamily="34" charset="0"/>
            </a:endParaRPr>
          </a:p>
        </p:txBody>
      </p:sp>
      <p:cxnSp>
        <p:nvCxnSpPr>
          <p:cNvPr id="16822" name="Straight Connector 16821"/>
          <p:cNvCxnSpPr/>
          <p:nvPr>
            <p:custDataLst>
              <p:tags r:id="rId38"/>
            </p:custDataLst>
          </p:nvPr>
        </p:nvCxnSpPr>
        <p:spPr>
          <a:xfrm>
            <a:off x="4572000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23" name="TextBox 16822"/>
          <p:cNvSpPr txBox="1"/>
          <p:nvPr>
            <p:custDataLst>
              <p:tags r:id="rId39"/>
            </p:custDataLst>
          </p:nvPr>
        </p:nvSpPr>
        <p:spPr>
          <a:xfrm>
            <a:off x="4572000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76</a:t>
            </a:r>
            <a:endParaRPr lang="en-US" sz="2400">
              <a:latin typeface="Calibri" panose="020F0502020204030204" pitchFamily="34" charset="0"/>
            </a:endParaRPr>
          </a:p>
        </p:txBody>
      </p:sp>
      <p:cxnSp>
        <p:nvCxnSpPr>
          <p:cNvPr id="16825" name="Straight Connector 16824"/>
          <p:cNvCxnSpPr/>
          <p:nvPr>
            <p:custDataLst>
              <p:tags r:id="rId40"/>
            </p:custDataLst>
          </p:nvPr>
        </p:nvCxnSpPr>
        <p:spPr>
          <a:xfrm>
            <a:off x="5248656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26" name="TextBox 16825"/>
          <p:cNvSpPr txBox="1"/>
          <p:nvPr>
            <p:custDataLst>
              <p:tags r:id="rId41"/>
            </p:custDataLst>
          </p:nvPr>
        </p:nvSpPr>
        <p:spPr>
          <a:xfrm>
            <a:off x="5248656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91</a:t>
            </a:r>
            <a:endParaRPr lang="en-US" sz="2400">
              <a:latin typeface="Calibri" panose="020F0502020204030204" pitchFamily="34" charset="0"/>
            </a:endParaRPr>
          </a:p>
        </p:txBody>
      </p:sp>
      <p:cxnSp>
        <p:nvCxnSpPr>
          <p:cNvPr id="16828" name="Straight Connector 16827"/>
          <p:cNvCxnSpPr/>
          <p:nvPr>
            <p:custDataLst>
              <p:tags r:id="rId42"/>
            </p:custDataLst>
          </p:nvPr>
        </p:nvCxnSpPr>
        <p:spPr>
          <a:xfrm>
            <a:off x="5925312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29" name="TextBox 16828"/>
          <p:cNvSpPr txBox="1"/>
          <p:nvPr>
            <p:custDataLst>
              <p:tags r:id="rId43"/>
            </p:custDataLst>
          </p:nvPr>
        </p:nvSpPr>
        <p:spPr>
          <a:xfrm>
            <a:off x="5925312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106</a:t>
            </a:r>
            <a:endParaRPr lang="en-US" sz="2400" dirty="0">
              <a:latin typeface="Calibri" panose="020F0502020204030204" pitchFamily="34" charset="0"/>
            </a:endParaRPr>
          </a:p>
        </p:txBody>
      </p:sp>
      <p:cxnSp>
        <p:nvCxnSpPr>
          <p:cNvPr id="16831" name="Straight Connector 16830"/>
          <p:cNvCxnSpPr/>
          <p:nvPr>
            <p:custDataLst>
              <p:tags r:id="rId44"/>
            </p:custDataLst>
          </p:nvPr>
        </p:nvCxnSpPr>
        <p:spPr>
          <a:xfrm>
            <a:off x="6601968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32" name="TextBox 16831"/>
          <p:cNvSpPr txBox="1"/>
          <p:nvPr>
            <p:custDataLst>
              <p:tags r:id="rId45"/>
            </p:custDataLst>
          </p:nvPr>
        </p:nvSpPr>
        <p:spPr>
          <a:xfrm>
            <a:off x="6601968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121</a:t>
            </a:r>
            <a:endParaRPr lang="en-US" sz="2400">
              <a:latin typeface="Calibri" panose="020F0502020204030204" pitchFamily="34" charset="0"/>
            </a:endParaRPr>
          </a:p>
        </p:txBody>
      </p:sp>
      <p:cxnSp>
        <p:nvCxnSpPr>
          <p:cNvPr id="16834" name="Straight Connector 16833"/>
          <p:cNvCxnSpPr/>
          <p:nvPr>
            <p:custDataLst>
              <p:tags r:id="rId46"/>
            </p:custDataLst>
          </p:nvPr>
        </p:nvCxnSpPr>
        <p:spPr>
          <a:xfrm>
            <a:off x="7278624" y="488442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35" name="TextBox 16834"/>
          <p:cNvSpPr txBox="1"/>
          <p:nvPr>
            <p:custDataLst>
              <p:tags r:id="rId47"/>
            </p:custDataLst>
          </p:nvPr>
        </p:nvSpPr>
        <p:spPr>
          <a:xfrm>
            <a:off x="7278624" y="4732020"/>
            <a:ext cx="676656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2400" smtClean="0">
                <a:latin typeface="Calibri" panose="020F0502020204030204" pitchFamily="34" charset="0"/>
              </a:rPr>
              <a:t>136</a:t>
            </a:r>
            <a:endParaRPr lang="en-US" sz="2400">
              <a:latin typeface="Calibri" panose="020F0502020204030204" pitchFamily="34" charset="0"/>
            </a:endParaRPr>
          </a:p>
        </p:txBody>
      </p:sp>
      <p:sp>
        <p:nvSpPr>
          <p:cNvPr id="16837" name="Down Arrow 16836"/>
          <p:cNvSpPr/>
          <p:nvPr>
            <p:custDataLst>
              <p:tags r:id="rId48"/>
            </p:custDataLst>
          </p:nvPr>
        </p:nvSpPr>
        <p:spPr>
          <a:xfrm>
            <a:off x="7487107" y="5157470"/>
            <a:ext cx="304800" cy="330200"/>
          </a:xfrm>
          <a:prstGeom prst="down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40" name="TextBox 16839"/>
          <p:cNvSpPr txBox="1"/>
          <p:nvPr>
            <p:custDataLst>
              <p:tags r:id="rId49"/>
            </p:custDataLst>
          </p:nvPr>
        </p:nvSpPr>
        <p:spPr>
          <a:xfrm>
            <a:off x="7189620" y="5784691"/>
            <a:ext cx="899774" cy="221599"/>
          </a:xfrm>
          <a:prstGeom prst="rect">
            <a:avLst/>
          </a:prstGeom>
          <a:noFill/>
        </p:spPr>
        <p:txBody>
          <a:bodyPr vert="horz" wrap="square" lIns="88900" tIns="0" rIns="88900" bIns="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mtClean="0"/>
              <a:t>Close</a:t>
            </a:r>
            <a:endParaRPr lang="en-US"/>
          </a:p>
        </p:txBody>
      </p:sp>
      <p:sp>
        <p:nvSpPr>
          <p:cNvPr id="16842" name="TextBox 16841"/>
          <p:cNvSpPr txBox="1"/>
          <p:nvPr>
            <p:custDataLst>
              <p:tags r:id="rId50"/>
            </p:custDataLst>
          </p:nvPr>
        </p:nvSpPr>
        <p:spPr>
          <a:xfrm>
            <a:off x="7278030" y="5513070"/>
            <a:ext cx="722955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="ctr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</a:rPr>
              <a:t>Jun 24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6846" name="Isosceles Triangle 16845"/>
          <p:cNvSpPr/>
          <p:nvPr>
            <p:custDataLst>
              <p:tags r:id="rId51"/>
            </p:custDataLst>
          </p:nvPr>
        </p:nvSpPr>
        <p:spPr>
          <a:xfrm>
            <a:off x="6442557" y="5176520"/>
            <a:ext cx="228600" cy="254000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49" name="TextBox 16848"/>
          <p:cNvSpPr txBox="1"/>
          <p:nvPr>
            <p:custDataLst>
              <p:tags r:id="rId52"/>
            </p:custDataLst>
          </p:nvPr>
        </p:nvSpPr>
        <p:spPr>
          <a:xfrm>
            <a:off x="5909333" y="5842468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/>
              <a:t>Milestone 4 Here</a:t>
            </a:r>
            <a:endParaRPr lang="en-US" sz="2000" dirty="0"/>
          </a:p>
        </p:txBody>
      </p:sp>
      <p:sp>
        <p:nvSpPr>
          <p:cNvPr id="16851" name="TextBox 16850"/>
          <p:cNvSpPr txBox="1"/>
          <p:nvPr>
            <p:custDataLst>
              <p:tags r:id="rId53"/>
            </p:custDataLst>
          </p:nvPr>
        </p:nvSpPr>
        <p:spPr>
          <a:xfrm>
            <a:off x="6152355" y="5570847"/>
            <a:ext cx="809004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="ctr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</a:rPr>
              <a:t>May 31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6855" name="Isosceles Triangle 16854"/>
          <p:cNvSpPr/>
          <p:nvPr>
            <p:custDataLst>
              <p:tags r:id="rId54"/>
            </p:custDataLst>
          </p:nvPr>
        </p:nvSpPr>
        <p:spPr>
          <a:xfrm>
            <a:off x="5089246" y="5176520"/>
            <a:ext cx="228600" cy="254000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58" name="TextBox 16857"/>
          <p:cNvSpPr txBox="1"/>
          <p:nvPr>
            <p:custDataLst>
              <p:tags r:id="rId55"/>
            </p:custDataLst>
          </p:nvPr>
        </p:nvSpPr>
        <p:spPr>
          <a:xfrm>
            <a:off x="4556022" y="6153986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/>
              <a:t>Milestone 3 Here</a:t>
            </a:r>
            <a:endParaRPr lang="en-US" sz="2000"/>
          </a:p>
        </p:txBody>
      </p:sp>
      <p:sp>
        <p:nvSpPr>
          <p:cNvPr id="16860" name="TextBox 16859"/>
          <p:cNvSpPr txBox="1"/>
          <p:nvPr>
            <p:custDataLst>
              <p:tags r:id="rId56"/>
            </p:custDataLst>
          </p:nvPr>
        </p:nvSpPr>
        <p:spPr>
          <a:xfrm>
            <a:off x="4851142" y="5882365"/>
            <a:ext cx="704808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="ctr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</a:rPr>
              <a:t>May 1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6864" name="Isosceles Triangle 16863"/>
          <p:cNvSpPr/>
          <p:nvPr>
            <p:custDataLst>
              <p:tags r:id="rId57"/>
            </p:custDataLst>
          </p:nvPr>
        </p:nvSpPr>
        <p:spPr>
          <a:xfrm>
            <a:off x="3871265" y="5176520"/>
            <a:ext cx="228600" cy="254000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67" name="TextBox 16866"/>
          <p:cNvSpPr txBox="1"/>
          <p:nvPr>
            <p:custDataLst>
              <p:tags r:id="rId58"/>
            </p:custDataLst>
          </p:nvPr>
        </p:nvSpPr>
        <p:spPr>
          <a:xfrm>
            <a:off x="3338040" y="5842468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dirty="0" smtClean="0"/>
              <a:t>Milestone 2 Here</a:t>
            </a:r>
            <a:endParaRPr lang="en-US" sz="2000" dirty="0"/>
          </a:p>
        </p:txBody>
      </p:sp>
      <p:sp>
        <p:nvSpPr>
          <p:cNvPr id="16869" name="TextBox 16868"/>
          <p:cNvSpPr txBox="1"/>
          <p:nvPr>
            <p:custDataLst>
              <p:tags r:id="rId59"/>
            </p:custDataLst>
          </p:nvPr>
        </p:nvSpPr>
        <p:spPr>
          <a:xfrm>
            <a:off x="3665765" y="5570847"/>
            <a:ext cx="639599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="ctr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</a:rPr>
              <a:t>Apr 4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6873" name="Isosceles Triangle 16872"/>
          <p:cNvSpPr/>
          <p:nvPr>
            <p:custDataLst>
              <p:tags r:id="rId60"/>
            </p:custDataLst>
          </p:nvPr>
        </p:nvSpPr>
        <p:spPr>
          <a:xfrm>
            <a:off x="2608174" y="5176520"/>
            <a:ext cx="228600" cy="254000"/>
          </a:xfrm>
          <a:prstGeom prst="triangl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76" name="TextBox 16875"/>
          <p:cNvSpPr txBox="1"/>
          <p:nvPr>
            <p:custDataLst>
              <p:tags r:id="rId61"/>
            </p:custDataLst>
          </p:nvPr>
        </p:nvSpPr>
        <p:spPr>
          <a:xfrm>
            <a:off x="2074950" y="6153986"/>
            <a:ext cx="1295049" cy="492443"/>
          </a:xfrm>
          <a:prstGeom prst="rect">
            <a:avLst/>
          </a:prstGeom>
          <a:noFill/>
        </p:spPr>
        <p:txBody>
          <a:bodyPr vert="horz" wrap="square" lIns="88900" tIns="0" rIns="88900" bIns="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smtClean="0"/>
              <a:t>Milestone 1 Here</a:t>
            </a:r>
            <a:endParaRPr lang="en-US" sz="2000"/>
          </a:p>
        </p:txBody>
      </p:sp>
      <p:sp>
        <p:nvSpPr>
          <p:cNvPr id="16878" name="TextBox 16877"/>
          <p:cNvSpPr txBox="1"/>
          <p:nvPr>
            <p:custDataLst>
              <p:tags r:id="rId62"/>
            </p:custDataLst>
          </p:nvPr>
        </p:nvSpPr>
        <p:spPr>
          <a:xfrm>
            <a:off x="2380232" y="5882365"/>
            <a:ext cx="684483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="ctr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</a:rPr>
              <a:t>Mar 7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6882" name="Up Arrow 16881"/>
          <p:cNvSpPr/>
          <p:nvPr>
            <p:custDataLst>
              <p:tags r:id="rId63"/>
            </p:custDataLst>
          </p:nvPr>
        </p:nvSpPr>
        <p:spPr>
          <a:xfrm>
            <a:off x="1171651" y="5157470"/>
            <a:ext cx="304800" cy="330200"/>
          </a:xfrm>
          <a:prstGeom prst="upArrow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85" name="TextBox 16884"/>
          <p:cNvSpPr txBox="1"/>
          <p:nvPr>
            <p:custDataLst>
              <p:tags r:id="rId64"/>
            </p:custDataLst>
          </p:nvPr>
        </p:nvSpPr>
        <p:spPr>
          <a:xfrm>
            <a:off x="562051" y="5784691"/>
            <a:ext cx="1524000" cy="221599"/>
          </a:xfrm>
          <a:prstGeom prst="rect">
            <a:avLst/>
          </a:prstGeom>
          <a:noFill/>
        </p:spPr>
        <p:txBody>
          <a:bodyPr vert="horz" wrap="square" lIns="88900" tIns="0" rIns="88900" bIns="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mtClean="0"/>
              <a:t>Kick-Off</a:t>
            </a:r>
            <a:endParaRPr lang="en-US"/>
          </a:p>
        </p:txBody>
      </p:sp>
      <p:sp>
        <p:nvSpPr>
          <p:cNvPr id="16887" name="TextBox 16886"/>
          <p:cNvSpPr txBox="1"/>
          <p:nvPr>
            <p:custDataLst>
              <p:tags r:id="rId65"/>
            </p:custDataLst>
          </p:nvPr>
        </p:nvSpPr>
        <p:spPr>
          <a:xfrm>
            <a:off x="1006560" y="5513070"/>
            <a:ext cx="634982" cy="246221"/>
          </a:xfrm>
          <a:prstGeom prst="rect">
            <a:avLst/>
          </a:prstGeom>
          <a:noFill/>
        </p:spPr>
        <p:txBody>
          <a:bodyPr vert="horz" wrap="none" lIns="88900" tIns="0" rIns="88900" bIns="0" rtlCol="0" anchor="ctr" anchorCtr="1">
            <a:spAutoFit/>
          </a:bodyPr>
          <a:lstStyle/>
          <a:p>
            <a:r>
              <a:rPr lang="en-US" sz="1600" b="1" smtClean="0">
                <a:solidFill>
                  <a:schemeClr val="accent4"/>
                </a:solidFill>
              </a:rPr>
              <a:t>Feb 4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16895" name="TextBox 16894"/>
          <p:cNvSpPr txBox="1"/>
          <p:nvPr>
            <p:custDataLst>
              <p:tags r:id="rId66"/>
            </p:custDataLst>
          </p:nvPr>
        </p:nvSpPr>
        <p:spPr>
          <a:xfrm>
            <a:off x="4346447" y="4037330"/>
            <a:ext cx="10493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</a:rPr>
              <a:t>51 days</a:t>
            </a:r>
            <a:endParaRPr lang="en-US" sz="2400">
              <a:solidFill>
                <a:schemeClr val="accent6"/>
              </a:solidFill>
            </a:endParaRPr>
          </a:p>
        </p:txBody>
      </p:sp>
      <p:sp>
        <p:nvSpPr>
          <p:cNvPr id="16898" name="TextBox 16897"/>
          <p:cNvSpPr txBox="1"/>
          <p:nvPr>
            <p:custDataLst>
              <p:tags r:id="rId67"/>
            </p:custDataLst>
          </p:nvPr>
        </p:nvSpPr>
        <p:spPr>
          <a:xfrm>
            <a:off x="2159982" y="395329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Task 1 Here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903" name="TextBox 16902" hidden="1"/>
          <p:cNvSpPr txBox="1"/>
          <p:nvPr>
            <p:custDataLst>
              <p:tags r:id="rId68"/>
            </p:custDataLst>
          </p:nvPr>
        </p:nvSpPr>
        <p:spPr>
          <a:xfrm>
            <a:off x="12700" y="81280"/>
            <a:ext cx="6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4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901" name="TextBox 16900"/>
          <p:cNvSpPr txBox="1"/>
          <p:nvPr>
            <p:custDataLst>
              <p:tags r:id="rId69"/>
            </p:custDataLst>
          </p:nvPr>
        </p:nvSpPr>
        <p:spPr>
          <a:xfrm>
            <a:off x="1188719" y="4259580"/>
            <a:ext cx="3157728" cy="2133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400" b="1" smtClean="0">
                <a:solidFill>
                  <a:schemeClr val="bg1"/>
                </a:solidFill>
              </a:rPr>
              <a:t>Feb 1 - Apr 12</a:t>
            </a: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16915" name="TextBox 16914"/>
          <p:cNvSpPr txBox="1"/>
          <p:nvPr>
            <p:custDataLst>
              <p:tags r:id="rId70"/>
            </p:custDataLst>
          </p:nvPr>
        </p:nvSpPr>
        <p:spPr>
          <a:xfrm>
            <a:off x="5158434" y="3336290"/>
            <a:ext cx="108108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</a:rPr>
              <a:t>44 days</a:t>
            </a:r>
            <a:endParaRPr lang="en-US" sz="2400">
              <a:solidFill>
                <a:schemeClr val="accent6"/>
              </a:solidFill>
            </a:endParaRPr>
          </a:p>
        </p:txBody>
      </p:sp>
      <p:sp>
        <p:nvSpPr>
          <p:cNvPr id="16918" name="TextBox 16917"/>
          <p:cNvSpPr txBox="1"/>
          <p:nvPr>
            <p:custDataLst>
              <p:tags r:id="rId71"/>
            </p:custDataLst>
          </p:nvPr>
        </p:nvSpPr>
        <p:spPr>
          <a:xfrm>
            <a:off x="3174966" y="325225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Task 2 Here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16923" name="TextBox 16922" hidden="1"/>
          <p:cNvSpPr txBox="1"/>
          <p:nvPr>
            <p:custDataLst>
              <p:tags r:id="rId72"/>
            </p:custDataLst>
          </p:nvPr>
        </p:nvSpPr>
        <p:spPr>
          <a:xfrm>
            <a:off x="12700" y="81280"/>
            <a:ext cx="6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4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921" name="TextBox 16920"/>
          <p:cNvSpPr txBox="1"/>
          <p:nvPr>
            <p:custDataLst>
              <p:tags r:id="rId73"/>
            </p:custDataLst>
          </p:nvPr>
        </p:nvSpPr>
        <p:spPr>
          <a:xfrm>
            <a:off x="2406700" y="3558540"/>
            <a:ext cx="2751734" cy="2133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Feb 28 - Apr 30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6935" name="TextBox 16934"/>
          <p:cNvSpPr txBox="1"/>
          <p:nvPr>
            <p:custDataLst>
              <p:tags r:id="rId74"/>
            </p:custDataLst>
          </p:nvPr>
        </p:nvSpPr>
        <p:spPr>
          <a:xfrm>
            <a:off x="5609539" y="2635250"/>
            <a:ext cx="1084263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</a:rPr>
              <a:t>46 days</a:t>
            </a:r>
            <a:endParaRPr lang="en-US" sz="2400">
              <a:solidFill>
                <a:schemeClr val="accent6"/>
              </a:solidFill>
            </a:endParaRPr>
          </a:p>
        </p:txBody>
      </p:sp>
      <p:sp>
        <p:nvSpPr>
          <p:cNvPr id="16938" name="TextBox 16937"/>
          <p:cNvSpPr txBox="1"/>
          <p:nvPr>
            <p:custDataLst>
              <p:tags r:id="rId75"/>
            </p:custDataLst>
          </p:nvPr>
        </p:nvSpPr>
        <p:spPr>
          <a:xfrm>
            <a:off x="3580959" y="255121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Task 3 Here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943" name="TextBox 16942" hidden="1"/>
          <p:cNvSpPr txBox="1"/>
          <p:nvPr>
            <p:custDataLst>
              <p:tags r:id="rId76"/>
            </p:custDataLst>
          </p:nvPr>
        </p:nvSpPr>
        <p:spPr>
          <a:xfrm>
            <a:off x="12700" y="81280"/>
            <a:ext cx="6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4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941" name="TextBox 16940"/>
          <p:cNvSpPr txBox="1"/>
          <p:nvPr>
            <p:custDataLst>
              <p:tags r:id="rId77"/>
            </p:custDataLst>
          </p:nvPr>
        </p:nvSpPr>
        <p:spPr>
          <a:xfrm>
            <a:off x="2767584" y="2857500"/>
            <a:ext cx="2841955" cy="2133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400" b="1" smtClean="0">
                <a:solidFill>
                  <a:schemeClr val="bg1"/>
                </a:solidFill>
              </a:rPr>
              <a:t>Mar 8 - May 10</a:t>
            </a: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16955" name="TextBox 16954"/>
          <p:cNvSpPr txBox="1"/>
          <p:nvPr>
            <p:custDataLst>
              <p:tags r:id="rId78"/>
            </p:custDataLst>
          </p:nvPr>
        </p:nvSpPr>
        <p:spPr>
          <a:xfrm>
            <a:off x="6466636" y="1934210"/>
            <a:ext cx="10493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smtClean="0">
                <a:solidFill>
                  <a:schemeClr val="accent6"/>
                </a:solidFill>
              </a:rPr>
              <a:t>51 days</a:t>
            </a:r>
            <a:endParaRPr lang="en-US" sz="2400">
              <a:solidFill>
                <a:schemeClr val="accent6"/>
              </a:solidFill>
            </a:endParaRPr>
          </a:p>
        </p:txBody>
      </p:sp>
      <p:sp>
        <p:nvSpPr>
          <p:cNvPr id="16958" name="TextBox 16957"/>
          <p:cNvSpPr txBox="1"/>
          <p:nvPr>
            <p:custDataLst>
              <p:tags r:id="rId79"/>
            </p:custDataLst>
          </p:nvPr>
        </p:nvSpPr>
        <p:spPr>
          <a:xfrm>
            <a:off x="4280171" y="185017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smtClean="0">
                <a:solidFill>
                  <a:schemeClr val="bg1"/>
                </a:solidFill>
              </a:rPr>
              <a:t>Task 4 Here</a:t>
            </a:r>
            <a:endParaRPr lang="en-US" sz="2000" b="1">
              <a:solidFill>
                <a:schemeClr val="bg1"/>
              </a:solidFill>
            </a:endParaRPr>
          </a:p>
        </p:txBody>
      </p:sp>
      <p:sp>
        <p:nvSpPr>
          <p:cNvPr id="16963" name="TextBox 16962" hidden="1"/>
          <p:cNvSpPr txBox="1"/>
          <p:nvPr>
            <p:custDataLst>
              <p:tags r:id="rId80"/>
            </p:custDataLst>
          </p:nvPr>
        </p:nvSpPr>
        <p:spPr>
          <a:xfrm>
            <a:off x="12700" y="81280"/>
            <a:ext cx="6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4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961" name="TextBox 16960"/>
          <p:cNvSpPr txBox="1"/>
          <p:nvPr>
            <p:custDataLst>
              <p:tags r:id="rId81"/>
            </p:custDataLst>
          </p:nvPr>
        </p:nvSpPr>
        <p:spPr>
          <a:xfrm>
            <a:off x="3308908" y="2156460"/>
            <a:ext cx="3157728" cy="2133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400" b="1" smtClean="0">
                <a:solidFill>
                  <a:schemeClr val="bg1"/>
                </a:solidFill>
              </a:rPr>
              <a:t>Mar 20 - May 29</a:t>
            </a: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16975" name="TextBox 16974"/>
          <p:cNvSpPr txBox="1"/>
          <p:nvPr>
            <p:custDataLst>
              <p:tags r:id="rId82"/>
            </p:custDataLst>
          </p:nvPr>
        </p:nvSpPr>
        <p:spPr>
          <a:xfrm>
            <a:off x="6872629" y="1233170"/>
            <a:ext cx="1062038" cy="3657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2400" dirty="0" smtClean="0">
                <a:solidFill>
                  <a:schemeClr val="accent6"/>
                </a:solidFill>
              </a:rPr>
              <a:t>38 days</a:t>
            </a:r>
            <a:endParaRPr lang="en-US" sz="2400" dirty="0">
              <a:solidFill>
                <a:schemeClr val="accent6"/>
              </a:solidFill>
            </a:endParaRPr>
          </a:p>
        </p:txBody>
      </p:sp>
      <p:sp>
        <p:nvSpPr>
          <p:cNvPr id="16978" name="TextBox 16977"/>
          <p:cNvSpPr txBox="1"/>
          <p:nvPr>
            <p:custDataLst>
              <p:tags r:id="rId83"/>
            </p:custDataLst>
          </p:nvPr>
        </p:nvSpPr>
        <p:spPr>
          <a:xfrm>
            <a:off x="5114713" y="1149132"/>
            <a:ext cx="1215204" cy="307777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Task 5 Here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983" name="TextBox 16982" hidden="1"/>
          <p:cNvSpPr txBox="1"/>
          <p:nvPr>
            <p:custDataLst>
              <p:tags r:id="rId84"/>
            </p:custDataLst>
          </p:nvPr>
        </p:nvSpPr>
        <p:spPr>
          <a:xfrm>
            <a:off x="12700" y="81280"/>
            <a:ext cx="65" cy="215444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 sz="1400" b="1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16981" name="TextBox 16980"/>
          <p:cNvSpPr txBox="1"/>
          <p:nvPr>
            <p:custDataLst>
              <p:tags r:id="rId85"/>
            </p:custDataLst>
          </p:nvPr>
        </p:nvSpPr>
        <p:spPr>
          <a:xfrm>
            <a:off x="4571999" y="1455420"/>
            <a:ext cx="2300630" cy="21336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z="1400" b="1" smtClean="0">
                <a:solidFill>
                  <a:schemeClr val="bg1"/>
                </a:solidFill>
              </a:rPr>
              <a:t>Apr 17 - Jun 7</a:t>
            </a:r>
            <a:endParaRPr lang="en-US" sz="1400" b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8725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0" y="0"/>
            <a:ext cx="9143999" cy="121672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975" y="186974"/>
            <a:ext cx="8828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You can easily change this template or build new</a:t>
            </a:r>
            <a:b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</a:br>
            <a:r>
              <a:rPr lang="en-US" sz="24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timelines quickly, right </a:t>
            </a:r>
            <a:r>
              <a:rPr lang="en-US" sz="2400" dirty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inside PowerPoint!</a:t>
            </a:r>
            <a:endParaRPr lang="en-US" sz="2400" dirty="0" smtClean="0">
              <a:solidFill>
                <a:prstClr val="white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4620" y="1724223"/>
            <a:ext cx="43514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Office Timeline is a </a:t>
            </a:r>
            <a:r>
              <a:rPr lang="en-US" sz="1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award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winning, 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timeline maker </a:t>
            </a:r>
            <a:r>
              <a:rPr lang="en-US" sz="16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that's really easy to use</a:t>
            </a:r>
            <a:r>
              <a:rPr lang="en-US" sz="16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1600" dirty="0">
              <a:solidFill>
                <a:prstClr val="black">
                  <a:lumMod val="65000"/>
                  <a:lumOff val="35000"/>
                </a:prst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39949" y="2455947"/>
            <a:ext cx="3541526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Simple, easy-to-use wizards.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Professional, quick results.</a:t>
            </a:r>
          </a:p>
          <a:p>
            <a:pPr marL="285750" indent="-285750"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D24726"/>
                </a:solidFill>
              </a:rPr>
              <a:t>Built directly into PowerPoint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3632" y="4523873"/>
            <a:ext cx="4005644" cy="2101181"/>
          </a:xfrm>
          <a:prstGeom prst="rect">
            <a:avLst/>
          </a:prstGeom>
          <a:gradFill flip="none" rotWithShape="1">
            <a:gsLst>
              <a:gs pos="0">
                <a:srgbClr val="F2F2F2"/>
              </a:gs>
              <a:gs pos="85000">
                <a:schemeClr val="bg1"/>
              </a:gs>
              <a:gs pos="15000">
                <a:schemeClr val="bg1"/>
              </a:gs>
              <a:gs pos="100000">
                <a:srgbClr val="F2F2F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3632" y="4757061"/>
            <a:ext cx="4005644" cy="15814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632" y="1472852"/>
            <a:ext cx="4005644" cy="2477929"/>
          </a:xfrm>
          <a:prstGeom prst="rect">
            <a:avLst/>
          </a:prstGeom>
          <a:effectLst>
            <a:outerShdw blurRad="165100" algn="ctr" rotWithShape="0">
              <a:prstClr val="black">
                <a:alpha val="3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7450" y="3725587"/>
            <a:ext cx="4136708" cy="2477929"/>
          </a:xfrm>
          <a:prstGeom prst="rect">
            <a:avLst/>
          </a:prstGeom>
          <a:effectLst>
            <a:outerShdw blurRad="165100" algn="ctr" rotWithShape="0">
              <a:prstClr val="black">
                <a:alpha val="30000"/>
              </a:prstClr>
            </a:outerShdw>
          </a:effectLst>
        </p:spPr>
      </p:pic>
      <p:grpSp>
        <p:nvGrpSpPr>
          <p:cNvPr id="10" name="Group 9"/>
          <p:cNvGrpSpPr/>
          <p:nvPr/>
        </p:nvGrpSpPr>
        <p:grpSpPr>
          <a:xfrm>
            <a:off x="4723632" y="4011707"/>
            <a:ext cx="4036463" cy="400110"/>
            <a:chOff x="4723632" y="4011707"/>
            <a:chExt cx="4036463" cy="400110"/>
          </a:xfrm>
        </p:grpSpPr>
        <p:sp>
          <p:nvSpPr>
            <p:cNvPr id="28" name="Rectangle 27"/>
            <p:cNvSpPr/>
            <p:nvPr/>
          </p:nvSpPr>
          <p:spPr>
            <a:xfrm>
              <a:off x="5099779" y="4071531"/>
              <a:ext cx="3660316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Open your template or select a new one.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prstClr val="white">
                        <a:lumMod val="95000"/>
                      </a:prstClr>
                    </a:solidFill>
                    <a:ea typeface="Segoe UI" pitchFamily="34" charset="0"/>
                    <a:cs typeface="Segoe UI" pitchFamily="34" charset="0"/>
                  </a:rPr>
                  <a:t>1</a:t>
                </a:r>
                <a:endParaRPr lang="en-US" sz="2000" b="1" dirty="0">
                  <a:solidFill>
                    <a:prstClr val="white">
                      <a:lumMod val="95000"/>
                    </a:prstClr>
                  </a:solidFill>
                </a:endParaRPr>
              </a:p>
            </p:txBody>
          </p:sp>
        </p:grpSp>
      </p:grpSp>
      <p:grpSp>
        <p:nvGrpSpPr>
          <p:cNvPr id="21" name="Group 20"/>
          <p:cNvGrpSpPr/>
          <p:nvPr/>
        </p:nvGrpSpPr>
        <p:grpSpPr>
          <a:xfrm>
            <a:off x="294620" y="6299518"/>
            <a:ext cx="3603094" cy="400110"/>
            <a:chOff x="4723632" y="4011707"/>
            <a:chExt cx="3603094" cy="400110"/>
          </a:xfrm>
        </p:grpSpPr>
        <p:sp>
          <p:nvSpPr>
            <p:cNvPr id="22" name="Rectangle 21"/>
            <p:cNvSpPr/>
            <p:nvPr/>
          </p:nvSpPr>
          <p:spPr>
            <a:xfrm>
              <a:off x="5099779" y="4071531"/>
              <a:ext cx="3226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Choose </a:t>
              </a:r>
              <a:r>
                <a:rPr lang="en-US" sz="12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dates, colors and shapes.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 smtClean="0">
                    <a:solidFill>
                      <a:prstClr val="white">
                        <a:lumMod val="95000"/>
                      </a:prstClr>
                    </a:solidFill>
                    <a:ea typeface="Segoe UI" pitchFamily="34" charset="0"/>
                    <a:cs typeface="Segoe UI" pitchFamily="34" charset="0"/>
                  </a:rPr>
                  <a:t>2</a:t>
                </a:r>
                <a:endParaRPr lang="en-US" sz="2000" b="1" dirty="0">
                  <a:solidFill>
                    <a:prstClr val="white">
                      <a:lumMod val="95000"/>
                    </a:prstClr>
                  </a:solidFill>
                </a:endParaRPr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4746430" y="6288232"/>
            <a:ext cx="3616348" cy="400110"/>
            <a:chOff x="4723632" y="4011707"/>
            <a:chExt cx="3616348" cy="400110"/>
          </a:xfrm>
        </p:grpSpPr>
        <p:sp>
          <p:nvSpPr>
            <p:cNvPr id="34" name="Rectangle 33"/>
            <p:cNvSpPr/>
            <p:nvPr/>
          </p:nvSpPr>
          <p:spPr>
            <a:xfrm>
              <a:off x="5113033" y="4084783"/>
              <a:ext cx="3226947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 smtClean="0">
                  <a:solidFill>
                    <a:prstClr val="black">
                      <a:lumMod val="65000"/>
                      <a:lumOff val="35000"/>
                    </a:prst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Click Finish to create your slide.</a:t>
              </a:r>
              <a:endParaRPr 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4723632" y="4011707"/>
              <a:ext cx="381000" cy="400110"/>
              <a:chOff x="4723632" y="4011707"/>
              <a:chExt cx="381000" cy="40011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4723632" y="4019531"/>
                <a:ext cx="381000" cy="381000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4754451" y="4011707"/>
                <a:ext cx="31451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="1" dirty="0">
                    <a:solidFill>
                      <a:prstClr val="white">
                        <a:lumMod val="95000"/>
                      </a:prstClr>
                    </a:solidFill>
                  </a:rPr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8579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reate Timeli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39448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2" name="Straight Connector 31"/>
          <p:cNvCxnSpPr/>
          <p:nvPr/>
        </p:nvCxnSpPr>
        <p:spPr>
          <a:xfrm flipH="1">
            <a:off x="1979944" y="1195820"/>
            <a:ext cx="5131468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2">
                    <a:lumMod val="100000"/>
                    <a:alpha val="0"/>
                  </a:schemeClr>
                </a:gs>
                <a:gs pos="50000">
                  <a:schemeClr val="accent2">
                    <a:lumMod val="20000"/>
                    <a:lumOff val="80000"/>
                    <a:alpha val="39000"/>
                  </a:schemeClr>
                </a:gs>
                <a:gs pos="100000">
                  <a:schemeClr val="accent2">
                    <a:lumMod val="100000"/>
                    <a:alpha val="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5905500" y="5691821"/>
            <a:ext cx="2946196" cy="788196"/>
            <a:chOff x="5902728" y="2160769"/>
            <a:chExt cx="2946196" cy="788196"/>
          </a:xfrm>
        </p:grpSpPr>
        <p:sp>
          <p:nvSpPr>
            <p:cNvPr id="33" name="Rounded Rectangle 32">
              <a:hlinkClick r:id="rId3"/>
            </p:cNvPr>
            <p:cNvSpPr/>
            <p:nvPr/>
          </p:nvSpPr>
          <p:spPr>
            <a:xfrm>
              <a:off x="5902728" y="2160769"/>
              <a:ext cx="2630808" cy="577955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Download Now</a:t>
              </a:r>
              <a:endParaRPr lang="en-US" sz="2400" dirty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pic>
          <p:nvPicPr>
            <p:cNvPr id="34" name="Picture 6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9045" y="2288673"/>
              <a:ext cx="359477" cy="342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TextBox 34">
              <a:hlinkClick r:id="rId6"/>
            </p:cNvPr>
            <p:cNvSpPr txBox="1"/>
            <p:nvPr/>
          </p:nvSpPr>
          <p:spPr>
            <a:xfrm>
              <a:off x="5932294" y="2641188"/>
              <a:ext cx="29166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u="sng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  <a:hlinkClick r:id="rId3"/>
                </a:rPr>
                <a:t>www.FPPT.com/OfficeTimeline</a:t>
              </a:r>
              <a:endParaRPr lang="en-US" sz="1400" u="sng" dirty="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26" name="Rounded Rectangle 25">
            <a:hlinkClick r:id="rId6"/>
          </p:cNvPr>
          <p:cNvSpPr/>
          <p:nvPr/>
        </p:nvSpPr>
        <p:spPr>
          <a:xfrm>
            <a:off x="1616502" y="1399996"/>
            <a:ext cx="4189739" cy="62546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Get the Free Edition Now</a:t>
            </a:r>
            <a:endParaRPr lang="en-US" sz="2400" dirty="0">
              <a:solidFill>
                <a:prstClr val="white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16502" y="1939492"/>
            <a:ext cx="4659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Easily edit this template and create other </a:t>
            </a:r>
            <a:b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</a:br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ea typeface="Segoe UI" pitchFamily="34" charset="0"/>
                <a:cs typeface="Segoe UI" pitchFamily="34" charset="0"/>
              </a:rPr>
              <a:t>beautiful timelines quickly, right inside PowerPoint.</a:t>
            </a:r>
            <a:endParaRPr lang="en-US" sz="1600" dirty="0">
              <a:solidFill>
                <a:srgbClr val="C0504D">
                  <a:lumMod val="40000"/>
                  <a:lumOff val="60000"/>
                </a:srgbClr>
              </a:soli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7794" y="1374611"/>
            <a:ext cx="1179576" cy="1203002"/>
            <a:chOff x="443854" y="1285619"/>
            <a:chExt cx="1179576" cy="1203002"/>
          </a:xfrm>
        </p:grpSpPr>
        <p:sp>
          <p:nvSpPr>
            <p:cNvPr id="41" name="Rectangle 40"/>
            <p:cNvSpPr/>
            <p:nvPr/>
          </p:nvSpPr>
          <p:spPr>
            <a:xfrm>
              <a:off x="443854" y="1285619"/>
              <a:ext cx="1179576" cy="120300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43854" y="1590419"/>
              <a:ext cx="117957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solidFill>
                    <a:prstClr val="white">
                      <a:lumMod val="95000"/>
                    </a:prstClr>
                  </a:solidFill>
                  <a:latin typeface="Arial Narrow" panose="020B0606020202030204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FREE DOWNLOAD</a:t>
              </a:r>
              <a:endParaRPr lang="en-US" sz="1600" dirty="0">
                <a:solidFill>
                  <a:prstClr val="white">
                    <a:lumMod val="95000"/>
                  </a:prstClr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0" y="2867867"/>
            <a:ext cx="9144000" cy="2668464"/>
            <a:chOff x="0" y="2742826"/>
            <a:chExt cx="9144000" cy="2668464"/>
          </a:xfrm>
        </p:grpSpPr>
        <p:grpSp>
          <p:nvGrpSpPr>
            <p:cNvPr id="10" name="Group 9"/>
            <p:cNvGrpSpPr/>
            <p:nvPr/>
          </p:nvGrpSpPr>
          <p:grpSpPr>
            <a:xfrm>
              <a:off x="0" y="2742826"/>
              <a:ext cx="9144000" cy="2668464"/>
              <a:chOff x="0" y="1141536"/>
              <a:chExt cx="9144000" cy="2668464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7"/>
              <a:srcRect r="36007"/>
              <a:stretch/>
            </p:blipFill>
            <p:spPr>
              <a:xfrm>
                <a:off x="6339247" y="1240324"/>
                <a:ext cx="2804753" cy="2464725"/>
              </a:xfrm>
              <a:prstGeom prst="rect">
                <a:avLst/>
              </a:prstGeom>
            </p:spPr>
          </p:pic>
          <p:pic>
            <p:nvPicPr>
              <p:cNvPr id="2054" name="Picture 6" descr="https://www.officetimeline.com/img/hero/example-timeline-consulting.jpg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0" y="1238466"/>
                <a:ext cx="2633785" cy="24691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7" name="Straight Connector 6"/>
              <p:cNvCxnSpPr/>
              <p:nvPr/>
            </p:nvCxnSpPr>
            <p:spPr>
              <a:xfrm>
                <a:off x="2381641" y="1150235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6713830" y="1141536"/>
                <a:ext cx="0" cy="2659765"/>
              </a:xfrm>
              <a:prstGeom prst="line">
                <a:avLst/>
              </a:prstGeom>
              <a:ln w="19050">
                <a:solidFill>
                  <a:srgbClr val="D247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52" name="Picture 4" descr="http://localhost:39329/img/hero/example-timeline-IT.jpg"/>
              <p:cNvPicPr>
                <a:picLocks noChangeAspect="1" noChangeArrowheads="1"/>
              </p:cNvPicPr>
              <p:nvPr/>
            </p:nvPicPr>
            <p:blipFill rotWithShape="1"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2389662" y="1238467"/>
                <a:ext cx="4312032" cy="2469116"/>
              </a:xfrm>
              <a:prstGeom prst="rect">
                <a:avLst/>
              </a:prstGeom>
              <a:noFill/>
              <a:effectLst>
                <a:outerShdw blurRad="165100" algn="ctr" rotWithShape="0">
                  <a:prstClr val="black">
                    <a:alpha val="4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4" name="TextBox 43"/>
            <p:cNvSpPr txBox="1"/>
            <p:nvPr/>
          </p:nvSpPr>
          <p:spPr>
            <a:xfrm>
              <a:off x="3355363" y="5107008"/>
              <a:ext cx="264527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800" dirty="0" smtClean="0">
                  <a:solidFill>
                    <a:prstClr val="white">
                      <a:lumMod val="75000"/>
                    </a:prstClr>
                  </a:solidFill>
                </a:rPr>
                <a:t>Copyright © 2012, Office Timeline, LLC.  All rights reserved.</a:t>
              </a:r>
              <a:endParaRPr lang="en-US" sz="800" dirty="0">
                <a:solidFill>
                  <a:prstClr val="white">
                    <a:lumMod val="75000"/>
                  </a:prst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83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47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09594" y="6443933"/>
            <a:ext cx="32672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C0504D">
                    <a:lumMod val="40000"/>
                    <a:lumOff val="60000"/>
                  </a:srgbClr>
                </a:solidFill>
              </a:rPr>
              <a:t>Copyright © 2012, Office Timeline, LLC.  All rights reserved.</a:t>
            </a:r>
            <a:endParaRPr lang="en-US" sz="1000" dirty="0">
              <a:solidFill>
                <a:srgbClr val="C0504D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16838" y="1318224"/>
            <a:ext cx="40464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Stand out in a competitive market</a:t>
            </a:r>
            <a:r>
              <a:rPr lang="en-US" sz="2800" dirty="0" smtClean="0">
                <a:solidFill>
                  <a:prstClr val="white"/>
                </a:solidFill>
                <a:latin typeface="Segoe UI Light" panose="020B0502040204020203" pitchFamily="34" charset="0"/>
                <a:ea typeface="Segoe UI" pitchFamily="34" charset="0"/>
                <a:cs typeface="Segoe UI Light" panose="020B0502040204020203" pitchFamily="34" charset="0"/>
              </a:rPr>
              <a:t>.</a:t>
            </a:r>
            <a:endParaRPr lang="en-US" sz="2800" dirty="0">
              <a:solidFill>
                <a:prstClr val="white"/>
              </a:solidFill>
              <a:latin typeface="Segoe UI Light" panose="020B0502040204020203" pitchFamily="34" charset="0"/>
              <a:ea typeface="Segoe UI" pitchFamily="34" charset="0"/>
              <a:cs typeface="Segoe UI Light" panose="020B0502040204020203" pitchFamily="34" charset="0"/>
            </a:endParaRPr>
          </a:p>
        </p:txBody>
      </p:sp>
      <p:grpSp>
        <p:nvGrpSpPr>
          <p:cNvPr id="2048" name="Group 2047"/>
          <p:cNvGrpSpPr/>
          <p:nvPr/>
        </p:nvGrpSpPr>
        <p:grpSpPr>
          <a:xfrm>
            <a:off x="4547113" y="3466353"/>
            <a:ext cx="4316150" cy="2998616"/>
            <a:chOff x="4547113" y="3091297"/>
            <a:chExt cx="4316150" cy="2998616"/>
          </a:xfrm>
        </p:grpSpPr>
        <p:sp>
          <p:nvSpPr>
            <p:cNvPr id="13" name="Rectangle 12"/>
            <p:cNvSpPr/>
            <p:nvPr/>
          </p:nvSpPr>
          <p:spPr>
            <a:xfrm>
              <a:off x="4547113" y="3091297"/>
              <a:ext cx="776175" cy="1862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500" dirty="0" smtClean="0">
                  <a:solidFill>
                    <a:srgbClr val="DB6D52"/>
                  </a:solidFill>
                  <a:latin typeface="Franklin Gothic Book" pitchFamily="34" charset="0"/>
                  <a:ea typeface="Segoe UI" pitchFamily="34" charset="0"/>
                  <a:cs typeface="Segoe UI" pitchFamily="34" charset="0"/>
                </a:rPr>
                <a:t>“</a:t>
              </a:r>
              <a:endParaRPr lang="en-US" sz="11500" dirty="0">
                <a:solidFill>
                  <a:srgbClr val="DB6D52"/>
                </a:solidFill>
                <a:latin typeface="Franklin Gothic Book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323288" y="3526406"/>
              <a:ext cx="3539975" cy="22929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“I love this! I’ve been creating all these graphics manually for months and just wanted to smack myself upside the head when I saw this.”</a:t>
              </a:r>
            </a:p>
            <a:p>
              <a:endParaRPr lang="en-US" sz="1300" dirty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“I can’t believe I’ve been using VISIO all these years!  I've been missing out.”</a:t>
              </a:r>
            </a:p>
            <a:p>
              <a:endParaRPr lang="en-US" sz="1300" dirty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  <a:p>
              <a:r>
                <a:rPr lang="en-US" sz="1300" dirty="0" smtClean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“</a:t>
              </a:r>
              <a:r>
                <a:rPr lang="en-US" sz="1300" dirty="0">
                  <a:solidFill>
                    <a:srgbClr val="C0504D">
                      <a:lumMod val="20000"/>
                      <a:lumOff val="80000"/>
                    </a:srgbClr>
                  </a:solidFill>
                  <a:latin typeface="Cambria" panose="02040503050406030204" pitchFamily="18" charset="0"/>
                  <a:cs typeface="Times New Roman" panose="02020603050405020304" pitchFamily="18" charset="0"/>
                </a:rPr>
                <a:t>I've been building timelines for 22 years and this is the first tool I have found that quickly makes the kinds of slides my clients and management expect  to see. </a:t>
              </a:r>
              <a:endParaRPr lang="en-US" sz="1300" dirty="0" smtClean="0">
                <a:solidFill>
                  <a:srgbClr val="C0504D">
                    <a:lumMod val="20000"/>
                    <a:lumOff val="80000"/>
                  </a:srgbClr>
                </a:solidFill>
                <a:latin typeface="Cambria" panose="020405030504060302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5285666" y="3170250"/>
              <a:ext cx="0" cy="2919663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2">
                      <a:lumMod val="100000"/>
                      <a:alpha val="0"/>
                    </a:schemeClr>
                  </a:gs>
                  <a:gs pos="50000">
                    <a:schemeClr val="accent2">
                      <a:lumMod val="20000"/>
                      <a:lumOff val="80000"/>
                      <a:alpha val="39000"/>
                    </a:schemeClr>
                  </a:gs>
                  <a:gs pos="100000">
                    <a:schemeClr val="accent2">
                      <a:lumMod val="100000"/>
                      <a:alpha val="0"/>
                    </a:schemeClr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E:\dropbox\Dropbox\timelines\tim\bg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01" y="1342287"/>
            <a:ext cx="4162425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981085" y="2389135"/>
            <a:ext cx="37179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rgbClr val="C0504D">
                    <a:lumMod val="40000"/>
                    <a:lumOff val="60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Impress customers, colleagues, and </a:t>
            </a:r>
            <a:r>
              <a:rPr lang="en-US" sz="1600" dirty="0" smtClean="0">
                <a:solidFill>
                  <a:srgbClr val="C0504D">
                    <a:lumMod val="40000"/>
                    <a:lumOff val="60000"/>
                  </a:srgb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managers with professional timeline presentations built right from PowerPoint.  </a:t>
            </a:r>
            <a:endParaRPr lang="en-US" sz="1600" dirty="0">
              <a:solidFill>
                <a:srgbClr val="C0504D">
                  <a:lumMod val="40000"/>
                  <a:lumOff val="60000"/>
                </a:srgb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Picture 2" descr="Create Timelin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5600"/>
            <a:ext cx="2667000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525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JSZW5kZXJpbmdPcHRpb25zIjp7Ik1pbGVzdG9uZXNPdmVybGFwcGluZ0hhbmRsaW5nT3B0aW9ucyI6MiwiVGFza3NXaXRoVGl0bGVzTG9uZ2VyVGhhblRoZVRhc2tTaGFwZURldGVjdGVkIjpmYWxzZX0sIlJlbmRlcmluZ01hcCI6eyJNaWxlc3RvbmVzIjpbeyJNaWxlc3RvbmVJZCI6ImYzM2FjZTkxLThlZDEtNGU4OS04MzJiLWI2YWM0NzcyNmNmMSIsIlRpdGxlU2hhcGVOYW1lIjoiVGV4dEJveCAxNjgzOSIsIkRhdGVTaGFwZU5hbWUiOiJUZXh0Qm94IDE2ODQxIiwiTWFya2VyU2hhcGVOYW1lIjoiRG93biBBcnJvdyAxNjgzNiIsIkNvbm5lY3RvclNoYXBlTmFtZSI6IlN0cmFpZ2h0IENvbm5lY3RvciAxNjg0MyJ9LHsiTWlsZXN0b25lSWQiOiI1Y2Y5YmE2OC1lZjBkLTRiMzUtOTZiYi01MmEyOWJiNWE5YWIiLCJUaXRsZVNoYXBlTmFtZSI6IlRleHRCb3ggMTY4NDgiLCJEYXRlU2hhcGVOYW1lIjoiVGV4dEJveCAxNjg1MCIsIk1hcmtlclNoYXBlTmFtZSI6Iklzb3NjZWxlcyBUcmlhbmdsZSAxNjg0NSIsIkNvbm5lY3RvclNoYXBlTmFtZSI6IlN0cmFpZ2h0IENvbm5lY3RvciAxNjg1MiJ9LHsiTWlsZXN0b25lSWQiOiJlNzY5NGZlNS1hNTM5LTQ2N2QtOWJlOC1mYjNjYmYwZmQ1OWMiLCJUaXRsZVNoYXBlTmFtZSI6IlRleHRCb3ggMTY4NTciLCJEYXRlU2hhcGVOYW1lIjoiVGV4dEJveCAxNjg1OSIsIk1hcmtlclNoYXBlTmFtZSI6Iklzb3NjZWxlcyBUcmlhbmdsZSAxNjg1NCIsIkNvbm5lY3RvclNoYXBlTmFtZSI6IlN0cmFpZ2h0IENvbm5lY3RvciAxNjg2MSJ9LHsiTWlsZXN0b25lSWQiOiI3OWQwMjg2MC00ZjA3LTQxMWMtYWJkYi1iYzI2OThhNTFhNDUiLCJUaXRsZVNoYXBlTmFtZSI6IlRleHRCb3ggMTY4NjYiLCJEYXRlU2hhcGVOYW1lIjoiVGV4dEJveCAxNjg2OCIsIk1hcmtlclNoYXBlTmFtZSI6Iklzb3NjZWxlcyBUcmlhbmdsZSAxNjg2MyIsIkNvbm5lY3RvclNoYXBlTmFtZSI6IlN0cmFpZ2h0IENvbm5lY3RvciAxNjg3MCJ9LHsiTWlsZXN0b25lSWQiOiJjOWIzMDQ0Ni0xNmY3LTQyNGEtOWZiMC04ZTE1NjU2NTgwZDMiLCJUaXRsZVNoYXBlTmFtZSI6IlRleHRCb3ggMTY4NzUiLCJEYXRlU2hhcGVOYW1lIjoiVGV4dEJveCAxNjg3NyIsIk1hcmtlclNoYXBlTmFtZSI6Iklzb3NjZWxlcyBUcmlhbmdsZSAxNjg3MiIsIkNvbm5lY3RvclNoYXBlTmFtZSI6IlN0cmFpZ2h0IENvbm5lY3RvciAxNjg3OSJ9LHsiTWlsZXN0b25lSWQiOiIxMjk2NjdmNy0wMDMxLTRiZTctYTIxNS02YzNlNGFiMDQzNTciLCJUaXRsZVNoYXBlTmFtZSI6IlRleHRCb3ggMTY4ODQiLCJEYXRlU2hhcGVOYW1lIjoiVGV4dEJveCAxNjg4NiIsIk1hcmtlclNoYXBlTmFtZSI6IlVwIEFycm93IDE2ODgxIiwiQ29ubmVjdG9yU2hhcGVOYW1lIjoiU3RyYWlnaHQgQ29ubmVjdG9yIDE2ODg4In1dLCJUYXNrcyI6W3siVGFza0lkIjoiNjVlYWVlNDktYTNhNy00Y2IyLThlZTQtMmQwMTcxMjQyMjAzIiwiVGl0bGVTaGFwZU5hbWUiOiJUZXh0Qm94IDE2ODk3IiwiRHVyYXRpb25UZXh0U2hhcGVOYW1lIjoiVGV4dEJveCAxNjg5NCIsIlNlZ21lbnRTaGFwZU5hbWUiOiJTbmlwIERpYWdvbmFsIENvcm5lciBSZWN0YW5nbGUgOSIsIlZlcnRpY2FsTGVmdENvbm5lY3RvclNoYXBlTmFtZSI6IlN0cmFpZ2h0IENvbm5lY3RvciAxNjkwNyIsIlZlcnRpY2FsUmlnaHRDb25uZWN0b3JTaGFwZU5hbWUiOiJTdHJhaWdodCBDb25uZWN0b3IgMTY5MDkiLCJIb3Jpem9udGFsQ29ubmVjdG9yU2hhcGVOYW1lIjoiU3RyYWlnaHQgQ29ubmVjdG9yIDE2OTA1IiwiTGVmdERhdGVTaGFwZU5hbWUiOiJUZXh0Qm94IDE2OTAwIiwiUmlnaHREYXRlU2hhcGVOYW1lIjoiVGV4dEJveCAxNjkwMiJ9LHsiVGFza0lkIjoiMGVkN2M1YWYtNzJmNC00NTczLWE0OTItNDJmYzI0ZWM5OGY0IiwiVGl0bGVTaGFwZU5hbWUiOiJUZXh0Qm94IDE2OTE3IiwiRHVyYXRpb25UZXh0U2hhcGVOYW1lIjoiVGV4dEJveCAxNjkxNCIsIlNlZ21lbnRTaGFwZU5hbWUiOiJTbmlwIERpYWdvbmFsIENvcm5lciBSZWN0YW5nbGUgNyIsIlZlcnRpY2FsTGVmdENvbm5lY3RvclNoYXBlTmFtZSI6IlN0cmFpZ2h0IENvbm5lY3RvciAxNjkyNyIsIlZlcnRpY2FsUmlnaHRDb25uZWN0b3JTaGFwZU5hbWUiOiJTdHJhaWdodCBDb25uZWN0b3IgMTY5MjkiLCJIb3Jpem9udGFsQ29ubmVjdG9yU2hhcGVOYW1lIjoiU3RyYWlnaHQgQ29ubmVjdG9yIDE2OTI1IiwiTGVmdERhdGVTaGFwZU5hbWUiOiJUZXh0Qm94IDE2OTIwIiwiUmlnaHREYXRlU2hhcGVOYW1lIjoiVGV4dEJveCAxNjkyMiJ9LHsiVGFza0lkIjoiZjI3MmRlMjQtYmZkNi00YTlmLWIxYWYtYjI3N2Q5YWQ3OTIxIiwiVGl0bGVTaGFwZU5hbWUiOiJUZXh0Qm94IDE2OTM3IiwiRHVyYXRpb25UZXh0U2hhcGVOYW1lIjoiVGV4dEJveCAxNjkzNCIsIlNlZ21lbnRTaGFwZU5hbWUiOiJTbmlwIERpYWdvbmFsIENvcm5lciBSZWN0YW5nbGUgNSIsIlZlcnRpY2FsTGVmdENvbm5lY3RvclNoYXBlTmFtZSI6IlN0cmFpZ2h0IENvbm5lY3RvciAxNjk0NyIsIlZlcnRpY2FsUmlnaHRDb25uZWN0b3JTaGFwZU5hbWUiOiJTdHJhaWdodCBDb25uZWN0b3IgMTY5NDkiLCJIb3Jpem9udGFsQ29ubmVjdG9yU2hhcGVOYW1lIjoiU3RyYWlnaHQgQ29ubmVjdG9yIDE2OTQ1IiwiTGVmdERhdGVTaGFwZU5hbWUiOiJUZXh0Qm94IDE2OTQwIiwiUmlnaHREYXRlU2hhcGVOYW1lIjoiVGV4dEJveCAxNjk0MiJ9LHsiVGFza0lkIjoiYjFlMDFhNjktYzliOC00NDczLTllYjEtNTY2MWZhNmY4ODllIiwiVGl0bGVTaGFwZU5hbWUiOiJUZXh0Qm94IDE2OTU3IiwiRHVyYXRpb25UZXh0U2hhcGVOYW1lIjoiVGV4dEJveCAxNjk1NCIsIlNlZ21lbnRTaGFwZU5hbWUiOiJTbmlwIERpYWdvbmFsIENvcm5lciBSZWN0YW5nbGUgMyIsIlZlcnRpY2FsTGVmdENvbm5lY3RvclNoYXBlTmFtZSI6IlN0cmFpZ2h0IENvbm5lY3RvciAxNjk2NyIsIlZlcnRpY2FsUmlnaHRDb25uZWN0b3JTaGFwZU5hbWUiOiJTdHJhaWdodCBDb25uZWN0b3IgMTY5NjkiLCJIb3Jpem9udGFsQ29ubmVjdG9yU2hhcGVOYW1lIjoiU3RyYWlnaHQgQ29ubmVjdG9yIDE2OTY1IiwiTGVmdERhdGVTaGFwZU5hbWUiOiJUZXh0Qm94IDE2OTYwIiwiUmlnaHREYXRlU2hhcGVOYW1lIjoiVGV4dEJveCAxNjk2MiJ9LHsiVGFza0lkIjoiMzk2NTZkMGYtZTQwOC00YWMzLWEwZWYtYTNhNjBlZDYzNTRlIiwiVGl0bGVTaGFwZU5hbWUiOiJUZXh0Qm94IDE2OTc3IiwiRHVyYXRpb25UZXh0U2hhcGVOYW1lIjoiVGV4dEJveCAxNjk3NCIsIlNlZ21lbnRTaGFwZU5hbWUiOiJTbmlwIERpYWdvbmFsIENvcm5lciBSZWN0YW5nbGUgMSIsIlZlcnRpY2FsTGVmdENvbm5lY3RvclNoYXBlTmFtZSI6IlN0cmFpZ2h0IENvbm5lY3RvciAxNjk4NyIsIlZlcnRpY2FsUmlnaHRDb25uZWN0b3JTaGFwZU5hbWUiOiJTdHJhaWdodCBDb25uZWN0b3IgMTY5ODkiLCJIb3Jpem9udGFsQ29ubmVjdG9yU2hhcGVOYW1lIjoiU3RyYWlnaHQgQ29ubmVjdG9yIDE2OTg1IiwiTGVmdERhdGVTaGFwZU5hbWUiOiJUZXh0Qm94IDE2OTgwIiwiUmlnaHREYXRlU2hhcGVOYW1lIjoiVGV4dEJveCAxNjk4MiJ9XSwiVGltZWJhbmQiOnsiRWxhcHNlZFRpbWVTaGFwZU5hbWUiOm51bGwsIlRvZGF5TWFya2VyU2hhcGVOYW1lIjpudWxsLCJUb2RheU1hcmtlclRleHRTaGFwZU5hbWUiOm51bGwsIlJpZ2h0RW5kQ2Fwc1NoYXBlTmFtZSI6bnVsbCwiTGVmdEVuZENhcHNTaGFwZU5hbWUiOm51bGwsIkVsYXBzZWRSZWN0YW5nbGVTaGFwZU5hbWUiOm51bGwsIlNlZ21lbnRTaGFwZXNOYW1lcyI6WyJSb3VuZCBEaWFnb25hbCBDb3JuZXIgUmVjdGFuZ2xlIDE2ODA1IiwiVGV4dEJveCAxNjgwNyIsIlN0cmFpZ2h0IENvbm5lY3RvciAxNjgwOSIsIlRleHRCb3ggMTY4MTAiLCJTdHJhaWdodCBDb25uZWN0b3IgMTY4MTIiLCJUZXh0Qm94IDE2ODEzIiwiU3RyYWlnaHQgQ29ubmVjdG9yIDE2ODE1IiwiVGV4dEJveCAxNjgxNiIsIlN0cmFpZ2h0IENvbm5lY3RvciAxNjgxOCIsIlRleHRCb3ggMTY4MTkiLCJTdHJhaWdodCBDb25uZWN0b3IgMTY4MjEiLCJUZXh0Qm94IDE2ODIyIiwiU3RyYWlnaHQgQ29ubmVjdG9yIDE2ODI0IiwiVGV4dEJveCAxNjgyNSIsIlN0cmFpZ2h0IENvbm5lY3RvciAxNjgyNyIsIlRleHRCb3ggMTY4MjgiLCJTdHJhaWdodCBDb25uZWN0b3IgMTY4MzAiLCJUZXh0Qm94IDE2ODMxIiwiU3RyYWlnaHQgQ29ubmVjdG9yIDE2ODMzIiwiVGV4dEJveCAxNjgzNCJdfX0sIkVkaXRpb24iOjEsIklzUGx1c0VkaXRpb24iOnRydWUsIkN1bHR1cmVJbmZvTmFtZSI6ImVuLVVTIiwiVmVyc2lvbiI6IjIuMi4wLjAiLCJNaWxlc3RvbmVzIjpbeyJEYXRlRm9ybWF0Ijp7IkZvcm1hdFN0cmluZyI6Ik1NTSBkIiwiU2VwYXJhdG9yIjoiLyIsIlVzZUludGVybmF0aW9uYWxEYXRlRm9ybWF0IjpmYWxzZX0sIkludGVybmFsSWQiOiJjOWIzMDQ0Ni0xNmY3LTQyNGEtOWZiMC04ZTE1NjU2NTgwZDMiLCJUaXRsZUxlZnQiOjE2My4zODE5LCJUaXRsZVRvcCI6NDc5LjE2NTgzMywiVGl0bGVIZWlnaHQiOjM4Ljc3NTA0LCJUaXRsZVRvcElzQ3VzdG9tIjp0cnVlLCJUaXRsZVdpZHRoIjoxMDEuOTcyMzU5LCJDb2xvciI6IjI1NSwgMTMyLCAzOSIsIlV0Y0RhdGUiOiIyMDEzLTAzLTA3VDAwOjAwOjAwWiIsIlRpdGxlIjoiTWlsZXN0b25lIDEgSGVyZSIsIlN0eWxlIjowLCJCZWxvd1RpbWViYW5kIjp0cnVlLCJDdXN0b21TZXR0aW5ncyI6eyJJc0RhdGVWaXNpYmxlIjp0cnVlLCJUaXRsZUZvbnRTZXR0aW5ncyI6eyJGb250U2l6ZSI6MjAsIkZvbnROYW1lIjoiQ2FsaWJyaSIsIklzQm9sZCI6ZmFsc2UsIklzSXRhbGljIjpmYWxzZSwiSXNVbmRlcmxpbmVkIjpmYWxzZSwiRm9yZWdyb3VuZENvbG9yIjoiQmxhY2sifSwiRGF0ZUZvbnRTZXR0aW5ncyI6eyJGb250U2l6ZSI6MTYsIkZvbnROYW1lIjoiQ2FsaWJyaSIsIklzQm9sZCI6dHJ1ZSwiSXNJdGFsaWMiOmZhbHNlLCJJc1VuZGVybGluZWQiOmZhbHNlLCJGb3JlZ3JvdW5kQ29sb3IiOiIyNTUsIDEzMiwgMzkifSwiQ29ubmVjdG9yU2V0dGluZ3MiOnsiQ29sb3IiOiIyNTUsIDEzMiwgMzkiLCJJc1Zpc2libGUiOmZhbHNlLCJMaW5lV2VpZ2h0IjowLjF9fSwiSGlkZURhdGUiOmZhbHNlLCJTaGFwZVRvcCI6NTkzLjQsIlF1aWNrU2hhcGVTaXplIjoxfSx7IkRhdGVGb3JtYXQiOnsiRm9ybWF0U3RyaW5nIjoiTU1NIGQiLCJTZXBhcmF0b3IiOiIvIiwiVXNlSW50ZXJuYXRpb25hbERhdGVGb3JtYXQiOmZhbHNlfSwiSW50ZXJuYWxJZCI6Ijc5ZDAyODYwLTRmMDctNDExYy1hYmRiLWJjMjY5OGE1MWE0NSIsIlRpdGxlTGVmdCI6MjYyLjgzNzgsIlRpdGxlVG9wIjo0NTQuNjM2ODQxLCJUaXRsZUhlaWdodCI6MzguNzc1MDQsIlRpdGxlVG9wSXNDdXN0b20iOnRydWUsIlRpdGxlV2lkdGgiOjEwMS45NzIzNTksIkNvbG9yIjoiMjU1LCAxMzIsIDM5IiwiVXRjRGF0ZSI6IjIwMTMtMDQtMDRUMDA6MDA6MDBaIiwiVGl0bGUiOiJNaWxlc3RvbmUgMiBIZXJlIiwiU3R5bGUiOjAsIkJlbG93VGltZWJhbmQiOnRydWUsIkN1c3RvbVNldHRpbmdzIjp7IklzRGF0ZVZpc2libGUiOnRydWUsIlRpdGxlRm9udFNldHRpbmdzIjp7IkZvbnRTaXplIjoyMCwiRm9udE5hbWUiOiJDYWxpYnJpIiwiSXNCb2xkIjpmYWxzZSwiSXNJdGFsaWMiOmZhbHNlLCJJc1VuZGVybGluZWQiOmZhbHNlLCJGb3JlZ3JvdW5kQ29sb3IiOiJCbGFjayJ9LCJEYXRlRm9udFNldHRpbmdzIjp7IkZvbnRTaXplIjoxNiwiRm9udE5hbWUiOiJDYWxpYnJpIiwiSXNCb2xkIjp0cnVlLCJJc0l0YWxpYyI6ZmFsc2UsIklzVW5kZXJsaW5lZCI6ZmFsc2UsIkZvcmVncm91bmRDb2xvciI6IjI1NSwgMTMyLCAzOSJ9LCJDb25uZWN0b3JTZXR0aW5ncyI6eyJDb2xvciI6IjI1NSwgMTMyLCAzOSIsIklzVmlzaWJsZSI6ZmFsc2UsIkxpbmVXZWlnaHQiOjAuMX19LCJIaWRlRGF0ZSI6ZmFsc2UsIlNoYXBlVG9wIjo2ODYuOTgyOCwiUXVpY2tTaGFwZVNpemUiOjF9LHsiRGF0ZUZvcm1hdCI6eyJGb3JtYXRTdHJpbmciOiJNTU0gZCIsIlNlcGFyYXRvciI6Ii8iLCJVc2VJbnRlcm5hdGlvbmFsRGF0ZUZvcm1hdCI6ZmFsc2V9LCJJbnRlcm5hbElkIjoiNWNmOWJhNjgtZWYwZC00YjM1LTk2YmItNTJhMjliYjVhOWFiIiwiVGl0bGVMZWZ0Ijo0NjUuMzAxODE5LCJUaXRsZVRvcCI6NDU0LjYzNjg0MSwiVGl0bGVIZWlnaHQiOjM4Ljc3NTA0LCJUaXRsZVRvcElzQ3VzdG9tIjp0cnVlLCJUaXRsZVdpZHRoIjoxMDEuOTcyMzU5LCJDb2xvciI6IjI1NSwgMTMyLCAzOSIsIlV0Y0RhdGUiOiIyMDEzLTA1LTMxVDAwOjAwOjAwWiIsIlRpdGxlIjoiTWlsZXN0b25lIDQgSGVyZSIsIlN0eWxlIjowLCJCZWxvd1RpbWViYW5kIjp0cnVlLCJDdXN0b21TZXR0aW5ncyI6eyJJc0RhdGVWaXNpYmxlIjp0cnVlLCJUaXRsZUZvbnRTZXR0aW5ncyI6eyJGb250U2l6ZSI6MjAsIkZvbnROYW1lIjoiQ2FsaWJyaSIsIklzQm9sZCI6ZmFsc2UsIklzSXRhbGljIjpmYWxzZSwiSXNVbmRlcmxpbmVkIjpmYWxzZSwiRm9yZWdyb3VuZENvbG9yIjoiQmxhY2sifSwiRGF0ZUZvbnRTZXR0aW5ncyI6eyJGb250U2l6ZSI6MTYsIkZvbnROYW1lIjoiQ2FsaWJyaSIsIklzQm9sZCI6dHJ1ZSwiSXNJdGFsaWMiOmZhbHNlLCJJc1VuZGVybGluZWQiOmZhbHNlLCJGb3JlZ3JvdW5kQ29sb3IiOiIyNTUsIDEzMiwgMzkifSwiQ29ubmVjdG9yU2V0dGluZ3MiOnsiQ29sb3IiOiIyNTUsIDEzMiwgMzkiLCJJc1Zpc2libGUiOmZhbHNlLCJMaW5lV2VpZ2h0IjowLjF9fSwiSGlkZURhdGUiOmZhbHNlLCJTaGFwZVRvcCI6NTkzLjQsIlF1aWNrU2hhcGVTaXplIjoxfSx7IkRhdGVGb3JtYXQiOnsiRm9ybWF0U3RyaW5nIjoiTU1NIGQiLCJTZXBhcmF0b3IiOiIvIiwiVXNlSW50ZXJuYXRpb25hbERhdGVGb3JtYXQiOmZhbHNlfSwiSW50ZXJuYWxJZCI6ImU3Njk0ZmU1LWE1MzktNDY3ZC05YmU4LWZiM2NiZjBmZDU5YyIsIlRpdGxlTGVmdCI6MzU4Ljc0MTg4MiwiVGl0bGVUb3AiOjQ3OS4xNjU4MzMsIlRpdGxlSGVpZ2h0IjozOC43NzUwNCwiVGl0bGVUb3BJc0N1c3RvbSI6dHJ1ZSwiVGl0bGVXaWR0aCI6MTAxLjk3MjM1OSwiQ29sb3IiOiIyNTUsIDEzMiwgMzkiLCJVdGNEYXRlIjoiMjAxMy0wNS0wMVQwMDowMDowMFoiLCJUaXRsZSI6Ik1pbGVzdG9uZSAzIEhlcmUiLCJTdHlsZSI6MCwiQmVsb3dUaW1lYmFuZCI6dHJ1ZSwiQ3VzdG9tU2V0dGluZ3MiOnsiSXNEYXRlVmlzaWJsZSI6dHJ1ZSwiVGl0bGVGb250U2V0dGluZ3MiOnsiRm9udFNpemUiOjIwLCJGb250TmFtZSI6IkNhbGlicmkiLCJJc0JvbGQiOmZhbHNlLCJJc0l0YWxpYyI6ZmFsc2UsIklzVW5kZXJsaW5lZCI6ZmFsc2UsIkZvcmVncm91bmRDb2xvciI6IkJsYWNrIn0sIkRhdGVGb250U2V0dGluZ3MiOnsiRm9udFNpemUiOjE2LCJGb250TmFtZSI6IkNhbGlicmkiLCJJc0JvbGQiOnRydWUsIklzSXRhbGljIjpmYWxzZSwiSXNVbmRlcmxpbmVkIjpmYWxzZSwiRm9yZWdyb3VuZENvbG9yIjoiMjU1LCAxMzIsIDM5In0sIkNvbm5lY3RvclNldHRpbmdzIjp7IkNvbG9yIjoiMjU1LCAxMzIsIDM5IiwiSXNWaXNpYmxlIjpmYWxzZSwiTGluZVdlaWdodCI6MC4xfX0sIkhpZGVEYXRlIjpmYWxzZSwiU2hhcGVUb3AiOjU5My40LCJRdWlja1NoYXBlU2l6ZSI6MX0seyJEYXRlRm9ybWF0Ijp7IkZvcm1hdFN0cmluZyI6Ik1NTSBkIiwiU2VwYXJhdG9yIjoiLyIsIlVzZUludGVybmF0aW9uYWxEYXRlRm9ybWF0IjpmYWxzZX0sIkludGVybmFsSWQiOiJmMzNhY2U5MS04ZWQxLTRlODktODMyYi1iNmFjNDc3MjZjZjEiLCJUaXRsZUxlZnQiOjU2Ni4xMTE4LCJUaXRsZVRvcCI6NDUwLjA4NzUsIlRpdGxlSGVpZ2h0IjoxNy40NDg3NCwiVGl0bGVUb3BJc0N1c3RvbSI6dHJ1ZSwiVGl0bGVXaWR0aCI6NzAuODQ4MzQsIkNvbG9yIjoiMjMyLCA3NiwgMzQiLCJVdGNEYXRlIjoiMjAxMy0wNi0yNFQwMDowMDowMFoiLCJUaXRsZSI6IkNsb3NlIiwiU3R5bGUiOjExLCJCZWxvd1RpbWViYW5kIjp0cnVlLCJDdXN0b21TZXR0aW5ncyI6eyJJc0RhdGVWaXNpYmxlIjp0cnVlLCJUaXRsZUZvbnRTZXR0aW5ncyI6eyJGb250U2l6ZSI6MTgsIkZvbnROYW1lIjoiQ2FsaWJyaSIsIklzQm9sZCI6ZmFsc2UsIklzSXRhbGljIjpmYWxzZSwiSXNVbmRlcmxpbmVkIjpmYWxzZSwiRm9yZWdyb3VuZENvbG9yIjoiQmxhY2sifSwiRGF0ZUZvbnRTZXR0aW5ncyI6eyJGb250U2l6ZSI6MTYsIkZvbnROYW1lIjoiQ2FsaWJyaSIsIklzQm9sZCI6dHJ1ZSwiSXNJdGFsaWMiOmZhbHNlLCJJc1VuZGVybGluZWQiOmZhbHNlLCJGb3JlZ3JvdW5kQ29sb3IiOiIyNTUsIDEzMiwgMzkifSwiQ29ubmVjdG9yU2V0dGluZ3MiOnsiQ29sb3IiOiIyMzIsIDc2LCAzNCIsIklzVmlzaWJsZSI6ZmFsc2UsIkxpbmVXZWlnaHQiOjAuMX19LCJIaWRlRGF0ZSI6ZmFsc2UsIlNoYXBlVG9wIjo0ODAuNzM5MzE5LCJRdWlja1NoYXBlU2l6ZSI6Mn0seyJEYXRlRm9ybWF0Ijp7IkZvcm1hdFN0cmluZyI6Ik1NTSBkIiwiU2VwYXJhdG9yIjoiLyIsIlVzZUludGVybmF0aW9uYWxEYXRlRm9ybWF0IjpmYWxzZX0sIkludGVybmFsSWQiOiIxMjk2NjdmNy0wMDMxLTRiZTctYTIxNS02YzNlNGFiMDQzNTciLCJUaXRsZUxlZnQiOjQ0LjI1NTk4NTMsIlRpdGxlVG9wIjo0NTAuMDg3NSwiVGl0bGVIZWlnaHQiOjE3LjQ0ODc0LCJUaXRsZVRvcElzQ3VzdG9tIjp0cnVlLCJUaXRsZVdpZHRoIjoxMjAuMCwiQ29sb3IiOiIyMzIsIDc2LCAzNCIsIlV0Y0RhdGUiOiIyMDEzLTAyLTA0VDAwOjAwOjAwWiIsIlRpdGxlIjoiS2ljay1PZmYiLCJTdHlsZSI6MTAsIkJlbG93VGltZWJhbmQiOnRydWUsIkN1c3RvbVNldHRpbmdzIjp7IklzRGF0ZVZpc2libGUiOnRydWUsIlRpdGxlRm9udFNldHRpbmdzIjp7IkZvbnRTaXplIjoxOCwiRm9udE5hbWUiOiJDYWxpYnJpIiwiSXNCb2xkIjpmYWxzZSwiSXNJdGFsaWMiOmZhbHNlLCJJc1VuZGVybGluZWQiOmZhbHNlLCJGb3JlZ3JvdW5kQ29sb3IiOiJCbGFjayJ9LCJEYXRlRm9udFNldHRpbmdzIjp7IkZvbnRTaXplIjoxNiwiRm9udE5hbWUiOiJDYWxpYnJpIiwiSXNCb2xkIjp0cnVlLCJJc0l0YWxpYyI6ZmFsc2UsIklzVW5kZXJsaW5lZCI6ZmFsc2UsIkZvcmVncm91bmRDb2xvciI6IjI1NSwgMTMyLCAzOSJ9LCJDb25uZWN0b3JTZXR0aW5ncyI6eyJDb2xvciI6IjIzMiwgNzYsIDM0IiwiSXNWaXNpYmxlIjpmYWxzZSwiTGluZVdlaWdodCI6MC4xfX0sIkhpZGVEYXRlIjpmYWxzZSwiU2hhcGVUb3AiOjQ4MC43MzkzMTksIlF1aWNrU2hhcGVTaXplIjoyfV0sIlRpbWVMaW5lVHlwZSI6NiwiVGFza3MiOlt7IkR1cmF0aW9uVmFsdWUiOjM4LjAsIkR1cmF0aW9uRm9ybWF0IjowLCJJbnRlcm5hbElkIjoiMzk2NTZkMGYtZTQwOC00YWMzLWEwZWYtYTNhNjBlZDYzNTRlIiwiSW5kZXgiOjEsIkNvbG9yIjoiMjMyLCA3NiwgMzQiLCJVdGNTdGFydERhdGUiOiIyMDEzLTA0LTE3VDAwOjAwOjAwWiIsIlV0Y0VuZERhdGUiOiIyMDEzLTA2LTA3VDAwOjAwOjAwWiIsIlRpdGxlIjoiVGFzayA1IEhlcmUiLCJTaGFwZSI6NywiQ3VzdG9tU2V0dGluZ3MiOnsiVGl0bGVXaWR0aCI6ODUuODk1NzQ0MywiVGl0bGVGb250U2V0dGluZ3MiOnsiRm9udFNpemUiOjIwLCJGb250TmFtZSI6IkNvcmJlbCIsIklzQm9sZCI6dHJ1ZSwiSXNJdGFsaWMiOmZhbHNlLCJJc1VuZGVybGluZWQiOmZhbHNlLCJGb3JlZ3JvdW5kQ29sb3IiOiJXaGl0ZSJ9LCJTdGFydERhdGVGb250U2V0dGluZ3MiOnsiRm9udFNpemUiOjE0LCJGb250TmFtZSI6IkNvcmJlbCIsIklzQm9sZCI6dHJ1ZSwiSXNJdGFsaWMiOmZhbHNlLCJJc1VuZGVybGluZWQiOmZhbHNlLCJGb3JlZ3JvdW5kQ29sb3IiOiJXaGl0ZSJ9LCJFbmREYXRlRm9udFNldHRpbmdzIjp7IkZvbnRTaXplIjoxNCwiRm9udE5hbWUiOiJDb3JiZWwiLCJJc0JvbGQiOnRydWUsIklzSXRhbGljIjpmYWxzZSwiSXNVbmRlcmxpbmVkIjpmYWxzZSwiRm9yZWdyb3VuZENvbG9yIjoiV2hpdGUifSwiRHVyYXRpb25Gb250U2V0dGluZ3MiOnsiRm9udFNpemUiOjI0LCJGb250TmFtZSI6IkNvcmJlbCIsIklzQm9sZCI6ZmFsc2UsIklzSXRhbGljIjpmYWxzZSwiSXNVbmRlcmxpbmVkIjpmYWxzZSwiRm9yZWdyb3VuZENvbG9yIjoiMTc4LCAzOCwgMCJ9LCJUYXNrc1NwYWNpbmciOjEwLCJTaGFwZUhlaWdodCI6MjIuMCwiVmVydGljYWxDb25uZWN0b3JTZXR0aW5ncyI6eyJDb2xvciI6IjExMiwgMTczLCA3MSIsIklzVmlzaWJsZSI6ZmFsc2UsIkxpbmVXZWlnaHQiOjAuMH0sIkhvcml6b250YWxDb25uZWN0b3JTZXR0aW5ncyI6eyJDb2xvciI6IjIwNCwgMjA0LCAyMDQiLCJJc1Zpc2libGUiOmZhbHNlLCJMaW5lV2VpZ2h0IjowLjB9LCJTbWFydFRpdGxlRm9yZWdyb3VuZCI6IldoaXRlIiwiU21hcnRUaXRsZUZvcmVncm91bmRJc0FjdGl2ZSI6dHJ1ZSwiU21hcnREdXJhdGlvbkZvcmVncm91bmQiOiJXaGl0ZSIsIlNtYXJ0RHVyYXRpb25Gb3JlZ3JvdW5kSXNBY3RpdmUiOmZhbHNlLCJTbWFydERhdGVGb3JlZ3JvdW5kIjoiV2hpdGUiLCJTbWFydERhdGVGb3JlZ3JvdW5kSXNBY3RpdmUiOmZhbHNlLCJJbmNsdWRlTm9uV29ya2luZ0RheXNJbkR1cmF0aW9uIjpmYWxzZSwiV29ya2luZ0RheXMiOjMxfSwiVGFza0RhdGVQb3NpdGlvbiI6NCwiVGFza1RpdGxlUG9zaXRpb24iOjEsIlRhc2tEdXJhdGlvblBvc2l0aW9uIjo1LCJUYXNrVGl0bGVJc1dpZGVyIjpmYWxzZSwiRGF0ZUZvcm1hdCI6eyJGb3JtYXRTdHJpbmciOiJNTU0gZCIsIlNlcGFyYXRvciI6Ii8iLCJVc2VJbnRlcm5hdGlvbmFsRGF0ZUZvcm1hdCI6ZmFsc2V9fSx7IkR1cmF0aW9uVmFsdWUiOjUxLjAsIkR1cmF0aW9uRm9ybWF0IjowLCJJbnRlcm5hbElkIjoiYjFlMDFhNjktYzliOC00NDczLTllYjEtNTY2MWZhNmY4ODllIiwiSW5kZXgiOjIsIkNvbG9yIjoiMTc4LCAzOCwgMCIsIlV0Y1N0YXJ0RGF0ZSI6IjIwMTMtMDMtMjBUMDA6MDA6MDBaIiwiVXRjRW5kRGF0ZSI6IjIwMTMtMDUtMjlUMDA6MDA6MDBaIiwiVGl0bGUiOiJUYXNrIDQgSGVyZSIsIlNoYXBlIjo3LCJDdXN0b21TZXR0aW5ncyI6eyJUaXRsZVdpZHRoIjo4NS44OTU3NDQzLCJUaXRsZUZvbnRTZXR0aW5ncyI6eyJGb250U2l6ZSI6MjAsIkZvbnROYW1lIjoiQ29yYmVsIiwiSXNCb2xkIjp0cnVlLCJJc0l0YWxpYyI6ZmFsc2UsIklzVW5kZXJsaW5lZCI6ZmFsc2UsIkZvcmVncm91bmRDb2xvciI6IldoaXRlIn0sIlN0YXJ0RGF0ZUZvbnRTZXR0aW5ncyI6eyJGb250U2l6ZSI6MTQsIkZvbnROYW1lIjoiQ29yYmVsIiwiSXNCb2xkIjp0cnVlLCJJc0l0YWxpYyI6ZmFsc2UsIklzVW5kZXJsaW5lZCI6ZmFsc2UsIkZvcmVncm91bmRDb2xvciI6IldoaXRlIn0sIkVuZERhdGVGb250U2V0dGluZ3MiOnsiRm9udFNpemUiOjE0LCJGb250TmFtZSI6IkNvcmJlbCIsIklzQm9sZCI6dHJ1ZSwiSXNJdGFsaWMiOmZhbHNlLCJJc1VuZGVybGluZWQiOmZhbHNlLCJGb3JlZ3JvdW5kQ29sb3IiOiJXaGl0ZSJ9LCJEdXJhdGlvbkZvbnRTZXR0aW5ncyI6eyJGb250U2l6ZSI6MjQsIkZvbnROYW1lIjoiQ29yYmVsIiwiSXNCb2xkIjpmYWxzZSwiSXNJdGFsaWMiOmZhbHNlLCJJc1VuZGVybGluZWQiOmZhbHNlLCJGb3JlZ3JvdW5kQ29sb3IiOiIxNzgsIDM4LCAwIn0sIlRhc2tzU3BhY2luZyI6MTAsIlNoYXBlSGVpZ2h0IjoyMi4wLCJWZXJ0aWNhbENvbm5lY3RvclNldHRpbmdzIjp7IkNvbG9yIjoiMTEyLCAxNzMsIDcxIiwiSXNWaXNpYmxlIjpmYWxzZSwiTGluZVdlaWdodCI6MC4wfSwiSG9yaXpvbnRhbENvbm5lY3RvclNldHRpbmdzIjp7IkNvbG9yIjoiMjA0LCAyMDQsIDIwNCIsIklzVmlzaWJsZSI6ZmFsc2UsIkxpbmVXZWlnaHQiOjAuMH0sIlNtYXJ0VGl0bGVGb3JlZ3JvdW5kIjoiV2hpdGUiLCJTbWFydFRpdGxlRm9yZWdyb3VuZElzQWN0aXZlIjp0cnV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LHsiRHVyYXRpb25WYWx1ZSI6NDYuMCwiRHVyYXRpb25Gb3JtYXQiOjAsIkludGVybmFsSWQiOiJmMjcyZGUyNC1iZmQ2LTRhOWYtYjFhZi1iMjc3ZDlhZDc5MjEiLCJJbmRleCI6MywiQ29sb3IiOiIyMzIsIDc2LCAzNCIsIlV0Y1N0YXJ0RGF0ZSI6IjIwMTMtMDMtMDhUMDA6MDA6MDBaIiwiVXRjRW5kRGF0ZSI6IjIwMTMtMDUtMTBUMDA6MDA6MDBaIiwiVGl0bGUiOiJUYXNrIDMgSGVyZSIsIlNoYXBlIjo3LCJDdXN0b21TZXR0aW5ncyI6eyJUaXRsZVdpZHRoIjo4NS44OTU3NDQzLCJUaXRsZUZvbnRTZXR0aW5ncyI6eyJGb250U2l6ZSI6MjAsIkZvbnROYW1lIjoiQ29yYmVsIiwiSXNCb2xkIjp0cnVlLCJJc0l0YWxpYyI6ZmFsc2UsIklzVW5kZXJsaW5lZCI6ZmFsc2UsIkZvcmVncm91bmRDb2xvciI6IldoaXRlIn0sIlN0YXJ0RGF0ZUZvbnRTZXR0aW5ncyI6eyJGb250U2l6ZSI6MTQsIkZvbnROYW1lIjoiQ29yYmVsIiwiSXNCb2xkIjp0cnVlLCJJc0l0YWxpYyI6ZmFsc2UsIklzVW5kZXJsaW5lZCI6ZmFsc2UsIkZvcmVncm91bmRDb2xvciI6IldoaXRlIn0sIkVuZERhdGVGb250U2V0dGluZ3MiOnsiRm9udFNpemUiOjE0LCJGb250TmFtZSI6IkNvcmJlbCIsIklzQm9sZCI6dHJ1ZSwiSXNJdGFsaWMiOmZhbHNlLCJJc1VuZGVybGluZWQiOmZhbHNlLCJGb3JlZ3JvdW5kQ29sb3IiOiJXaGl0ZSJ9LCJEdXJhdGlvbkZvbnRTZXR0aW5ncyI6eyJGb250U2l6ZSI6MjQsIkZvbnROYW1lIjoiQ29yYmVsIiwiSXNCb2xkIjpmYWxzZSwiSXNJdGFsaWMiOmZhbHNlLCJJc1VuZGVybGluZWQiOmZhbHNlLCJGb3JlZ3JvdW5kQ29sb3IiOiIxNzgsIDM4LCAwIn0sIlRhc2tzU3BhY2luZyI6MTAsIlNoYXBlSGVpZ2h0IjoyMi4wLCJWZXJ0aWNhbENvbm5lY3RvclNldHRpbmdzIjp7IkNvbG9yIjoiMTEyLCAxNzMsIDcxIiwiSXNWaXNpYmxlIjpmYWxzZSwiTGluZVdlaWdodCI6MC4wfSwiSG9yaXpvbnRhbENvbm5lY3RvclNldHRpbmdzIjp7IkNvbG9yIjoiMjA0LCAyMDQsIDIwNCIsIklzVmlzaWJsZSI6ZmFsc2UsIkxpbmVXZWlnaHQiOjAuMH0sIlNtYXJ0VGl0bGVGb3JlZ3JvdW5kIjoiV2hpdGUiLCJTbWFydFRpdGxlRm9yZWdyb3VuZElzQWN0aXZlIjp0cnVlLCJTbWFydER1cmF0aW9uRm9yZWdyb3VuZCI6IldoaXRlIiwiU21hcnREdXJhdGlvbkZvcmVncm91bmRJc0FjdGl2ZSI6ZmFsc2UsIlNtYXJ0RGF0ZUZvcmVncm91bmQiOiJXaGl0ZSIsIlNtYXJ0RGF0ZUZvcmVncm91bmRJc0FjdGl2ZSI6ZmFsc2UsIkluY2x1ZGVOb25Xb3JraW5nRGF5c0luRHVyYXRpb24iOmZhbHNlLCJXb3JraW5nRGF5cyI6MzF9LCJUYXNrRGF0ZVBvc2l0aW9uIjo0LCJUYXNrVGl0bGVQb3NpdGlvbiI6MSwiVGFza0R1cmF0aW9uUG9zaXRpb24iOjUsIlRhc2tUaXRsZUlzV2lkZXIiOmZhbHNlLCJEYXRlRm9ybWF0Ijp7IkZvcm1hdFN0cmluZyI6Ik1NTSBkIiwiU2VwYXJhdG9yIjoiLyIsIlVzZUludGVybmF0aW9uYWxEYXRlRm9ybWF0IjpmYWxzZX19LHsiRHVyYXRpb25WYWx1ZSI6NDQuMCwiRHVyYXRpb25Gb3JtYXQiOjAsIkludGVybmFsSWQiOiIwZWQ3YzVhZi03MmY0LTQ1NzMtYTQ5Mi00MmZjMjRlYzk4ZjQiLCJJbmRleCI6NCwiQ29sb3IiOiIxNzgsIDM4LCAwIiwiVXRjU3RhcnREYXRlIjoiMjAxMy0wMi0yOFQwMDowMDowMFoiLCJVdGNFbmREYXRlIjoiMjAxMy0wNC0zMFQwMDowMDowMFoiLCJUaXRsZSI6IlRhc2sgMiBIZXJlIiwiU2hhcGUiOjcsIkN1c3RvbVNldHRpbmdzIjp7IlRpdGxlV2lkdGgiOjg1Ljg5NTc0NDMsIlRpdGxlRm9udFNldHRpbmdzIjp7IkZvbnRTaXplIjoyMCwiRm9udE5hbWUiOiJDb3JiZWwiLCJJc0JvbGQiOnRydWUsIklzSXRhbGljIjpmYWxzZSwiSXNVbmRlcmxpbmVkIjpmYWxzZSwiRm9yZWdyb3VuZENvbG9yIjoiV2hpdGUifSwiU3RhcnREYXRlRm9udFNldHRpbmdzIjp7IkZvbnRTaXplIjoxNCwiRm9udE5hbWUiOiJDb3JiZWwiLCJJc0JvbGQiOnRydWUsIklzSXRhbGljIjpmYWxzZSwiSXNVbmRlcmxpbmVkIjpmYWxzZSwiRm9yZWdyb3VuZENvbG9yIjoiV2hpdGUifSwiRW5kRGF0ZUZvbnRTZXR0aW5ncyI6eyJGb250U2l6ZSI6MTQsIkZvbnROYW1lIjoiQ29yYmVsIiwiSXNCb2xkIjp0cnVlLCJJc0l0YWxpYyI6ZmFsc2UsIklzVW5kZXJsaW5lZCI6ZmFsc2UsIkZvcmVncm91bmRDb2xvciI6IldoaXRlIn0sIkR1cmF0aW9uRm9udFNldHRpbmdzIjp7IkZvbnRTaXplIjoyNCwiRm9udE5hbWUiOiJDb3JiZWwiLCJJc0JvbGQiOmZhbHNlLCJJc0l0YWxpYyI6ZmFsc2UsIklzVW5kZXJsaW5lZCI6ZmFsc2UsIkZvcmVncm91bmRDb2xvciI6IjE3OCwgMzgsIDAifSwiVGFza3NTcGFjaW5nIjoxMC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nRydWUsIlNtYXJ0RHVyYXRpb25Gb3JlZ3JvdW5kIjoiV2hpdGUiLCJTbWFydER1cmF0aW9uRm9yZWdyb3VuZElzQWN0aXZlIjpmYWxzZSwiU21hcnREYXRlRm9yZWdyb3VuZCI6IldoaXRlIiwiU21hcnREYXRlRm9yZWdyb3VuZElzQWN0aXZlIjpmYWxzZSwiSW5jbHVkZU5vbldvcmtpbmdEYXlzSW5EdXJhdGlvbiI6ZmFsc2UsIldvcmtpbmdEYXlzIjozMX0sIlRhc2tEYXRlUG9zaXRpb24iOjQsIlRhc2tUaXRsZVBvc2l0aW9uIjoxLCJUYXNrRHVyYXRpb25Qb3NpdGlvbiI6NSwiVGFza1RpdGxlSXNXaWRlciI6ZmFsc2UsIkRhdGVGb3JtYXQiOnsiRm9ybWF0U3RyaW5nIjoiTU1NIGQiLCJTZXBhcmF0b3IiOiIvIiwiVXNlSW50ZXJuYXRpb25hbERhdGVGb3JtYXQiOmZhbHNlfX0seyJEdXJhdGlvblZhbHVlIjo1MS4wLCJEdXJhdGlvbkZvcm1hdCI6MCwiSW50ZXJuYWxJZCI6IjY1ZWFlZTQ5LWEzYTctNGNiMi04ZWU0LTJkMDE3MTI0MjIwMyIsIkluZGV4Ijo1LCJDb2xvciI6IjIzMiwgNzYsIDM0IiwiVXRjU3RhcnREYXRlIjoiMjAxMy0wMi0wMVQwMDowMDowMFoiLCJVdGNFbmREYXRlIjoiMjAxMy0wNC0xMlQwMDowMDowMFoiLCJUaXRsZSI6IlRhc2sgMSBIZXJlIiwiU2hhcGUiOjcsIkN1c3RvbVNldHRpbmdzIjp7IlRpdGxlV2lkdGgiOjg1Ljg5NTc0NDMsIlRpdGxlRm9udFNldHRpbmdzIjp7IkZvbnRTaXplIjoyMCwiRm9udE5hbWUiOiJDb3JiZWwiLCJJc0JvbGQiOnRydWUsIklzSXRhbGljIjpmYWxzZSwiSXNVbmRlcmxpbmVkIjpmYWxzZSwiRm9yZWdyb3VuZENvbG9yIjoiV2hpdGUifSwiU3RhcnREYXRlRm9udFNldHRpbmdzIjp7IkZvbnRTaXplIjoxNCwiRm9udE5hbWUiOiJDb3JiZWwiLCJJc0JvbGQiOnRydWUsIklzSXRhbGljIjpmYWxzZSwiSXNVbmRlcmxpbmVkIjpmYWxzZSwiRm9yZWdyb3VuZENvbG9yIjoiV2hpdGUifSwiRW5kRGF0ZUZvbnRTZXR0aW5ncyI6eyJGb250U2l6ZSI6MTQsIkZvbnROYW1lIjoiQ29yYmVsIiwiSXNCb2xkIjp0cnVlLCJJc0l0YWxpYyI6ZmFsc2UsIklzVW5kZXJsaW5lZCI6ZmFsc2UsIkZvcmVncm91bmRDb2xvciI6IldoaXRlIn0sIkR1cmF0aW9uRm9udFNldHRpbmdzIjp7IkZvbnRTaXplIjoyNCwiRm9udE5hbWUiOiJDb3JiZWwiLCJJc0JvbGQiOmZhbHNlLCJJc0l0YWxpYyI6ZmFsc2UsIklzVW5kZXJsaW5lZCI6ZmFsc2UsIkZvcmVncm91bmRDb2xvciI6IjE3OCwgMzgsIDAifSwiVGFza3NTcGFjaW5nIjoxMCwiU2hhcGVIZWlnaHQiOjIyLjAsIlZlcnRpY2FsQ29ubmVjdG9yU2V0dGluZ3MiOnsiQ29sb3IiOiIxMTIsIDE3MywgNzEiLCJJc1Zpc2libGUiOmZhbHNlLCJMaW5lV2VpZ2h0IjowLjB9LCJIb3Jpem9udGFsQ29ubmVjdG9yU2V0dGluZ3MiOnsiQ29sb3IiOiIyMDQsIDIwNCwgMjA0IiwiSXNWaXNpYmxlIjpmYWxzZSwiTGluZVdlaWdodCI6MC4wfSwiU21hcnRUaXRsZUZvcmVncm91bmQiOiJXaGl0ZSIsIlNtYXJ0VGl0bGVGb3JlZ3JvdW5kSXNBY3RpdmUiOnRydWUsIlNtYXJ0RHVyYXRpb25Gb3JlZ3JvdW5kIjoiV2hpdGUiLCJTbWFydER1cmF0aW9uRm9yZWdyb3VuZElzQWN0aXZlIjpmYWxzZSwiU21hcnREYXRlRm9yZWdyb3VuZCI6IldoaXRlIiwiU21hcnREYXRlRm9yZWdyb3VuZElzQWN0aXZlIjpmYWxzZSwiSW5jbHVkZU5vbldvcmtpbmdEYXlzSW5EdXJhdGlvbiI6ZmFsc2UsIldvcmtpbmdEYXlzIjozMX0sIlRhc2tEYXRlUG9zaXRpb24iOjQsIlRhc2tUaXRsZVBvc2l0aW9uIjoxLCJUYXNrRHVyYXRpb25Qb3NpdGlvbiI6NSwiVGFza1RpdGxlSXNXaWRlciI6ZmFsc2UsIkRhdGVGb3JtYXQiOnsiRm9ybWF0U3RyaW5nIjoiTU1NIGQiLCJTZXBhcmF0b3IiOiIvIiwiVXNlSW50ZXJuYXRpb25hbERhdGVGb3JtYXQiOmZhbHNlfX1dLCJTdHlsZSI6eyJUaW1lbGluZVNldHRpbmdzIjp7IlRvZGF5TWFya2VyQ29sb3IiOiJSZWQiLCJUb2RheU1hcmtlckZvbnRTZXR0aW5ncyI6eyJGb250U2l6ZSI6MTIsIkZvbnROYW1lIjoiQ2FsaWJyaSIsIklzQm9sZCI6ZmFsc2UsIklzSXRhbGljIjpmYWxzZSwiSXNVbmRlcmxpbmVkIjpmYWxzZSwiRm9yZWdyb3VuZENvbG9yIjoiQmxhY2sifSwiU3RhcnRZZWFyRm9udCI6eyJGb250U2l6ZSI6MTgsIkZvbnROYW1lIjoiQ2FsaWJyaSIsIklzQm9sZCI6dHJ1ZSwiSXNJdGFsaWMiOmZhbHNlLCJJc1VuZGVybGluZWQiOmZhbHNlLCJGb3JlZ3JvdW5kQ29sb3IiOiIyMzcsIDEyNSwgNDkifSwiRW5kWWVhckZvbnQiOnsiRm9udFNpemUiOjEzLCJGb250TmFtZSI6IkNhbGlicmkiLCJJc0JvbGQiOnRydWUsIklzSXRhbGljIjpmYWxzZSwiSXNVbmRlcmxpbmVkIjpmYWxzZSwiRm9yZWdyb3VuZENvbG9yIjoiMjU1LCAxODksIDcxIn0sIklzVGhpbiI6ZmFsc2UsIkhhczNERWZmZWN0IjpmYWxzZSwiVGltZWJhbmRJc1JvdW5kZWQiOnRydWUsIlRpbWViYW5kQ29sb3IiOiJXaGl0ZSIsIlRpbWViYW5kRm9udFNldHRpbmdzIjp7IkZvbnRTaXplIjoyNCwiRm9udE5hbWUiOiJDYWxpYnJpIiwiSXNCb2xkIjpmYWxzZSwiSXNJdGFsaWMiOmZhbHNlLCJJc1VuZGVybGluZWQiOmZhbHNlLCJGb3JlZ3JvdW5kQ29sb3IiOiJCbGFjayJ9LCJFbGFwc2VkVGltZUNvbG9yIjoiMjQwLCAxMjcsIDkiLCJFbGFwc2VkVGltZVN0eWxlIjoyLCJUb2RheU1hcmtlclBvc2l0aW9uIjoyLCJDYXBzUG9zaXRpb24iOjB9LCJEZWZhdWx0TWlsZXN0b25lU2V0dGluZ3MiOnsiRmxhZ0Nvbm5lY3RvclNldHRpbmdzIjp7IkNvbG9yIjoiOTYsIDcyLCAxMjAiLCJJc1Zpc2libGUiOmZhbHNlLCJMaW5lV2VpZ2h0IjowLjF9LCJEYXRlRm9ybWF0Ijp7IkZvcm1hdFN0cmluZyI6Ik1NTSBkIiwiU2VwYXJhdG9yIjoiLyIsIlVzZUludGVybmF0aW9uYWxEYXRlRm9ybWF0IjpmYWxzZX0sIldvcmRXcmFwIjp0cnVlLCJJc0RhdGVWaXNpYmxlIjp0cnVlLCJUaXRsZUZvbnRTZXR0aW5ncyI6eyJGb250U2l6ZSI6MTgsIkZvbnROYW1lIjoiQ2FsaWJyaSIsIklzQm9sZCI6ZmFsc2UsIklzSXRhbGljIjpmYWxzZSwiSXNVbmRlcmxpbmVkIjpmYWxzZSwiRm9yZWdyb3VuZENvbG9yIjoiMTc4LCAxNCwgMTgifSwiRGF0ZUZvbnRTZXR0aW5ncyI6eyJGb250U2l6ZSI6MTYsIkZvbnROYW1lIjoiQ2FsaWJyaSIsIklzQm9sZCI6ZmFsc2UsIklzSXRhbGljIjpmYWxzZSwiSXNVbmRlcmxpbmVkIjpmYWxzZSwiRm9yZWdyb3VuZENvbG9yIjoiMjYsIDE3MCwgNjYifSwiQ29ubmVjdG9yU2V0dGluZ3MiOnsiQ29sb3IiOiIiLCJJc1Zpc2libGUiOmZhbHNlLCJMaW5lV2VpZ2h0IjowLjF9fSwiRGVmYXVsdFRhc2tTZXR0aW5ncyI6eyJXb3JkV3JhcCI6ZmFsc2UsIkRhdGVGb250U2V0dGluZ3MiOnsiRm9udFNpemUiOjEyLCJGb250TmFtZSI6IkNhbGlicmkiLCJJc0JvbGQiOnRydWUsIklzSXRhbGljIjpmYWxzZSwiSXNVbmRlcmxpbmVkIjpmYWxzZSwiRm9yZWdyb3VuZENvbG9yIjoiV2hpdGUifSwiRHVyYXRpb25Gb250U2V0dGluZ3MiOnsiRm9udFNpemUiOjEwLCJGb250TmFtZSI6IkNhbGlicmkiLCJJc0JvbGQiOmZhbHNlLCJJc0l0YWxpYyI6ZmFsc2UsIklzVW5kZXJsaW5lZCI6ZmFsc2UsIkZvcmVncm91bmRDb2xvciI6IjIzNywgMTI1LCA0OSJ9LCJJc1RoaWNrIjpmYWxzZSwiVGFza3NBYm92ZVRpbWViYW5kIjp0cnVlLCJEYXRlRm9ybWF0Ijp7IkZvcm1hdFN0cmluZyI6Ik1NTSBkIiwiU2VwYXJhdG9yIjoiLyIsIlVzZUludGVybmF0aW9uYWxEYXRlRm9ybWF0IjpmYWxzZX0sIkR1cmF0aW9uUG9zaXRpb24iOjUsIkR1cmF0aW9uRm9ybWF0IjowLCJSZW5kZXJMb25nVGFza1RpdGxlQWJvdmVUYXNrU2hhcGUiOmZhbHNlLCJJc0hvcml6b250YWxDb25uZWN0b3JWaXNpYmxlIjpmYWxzZSwiSXNWZXJ0aWNhbENvbm5lY3RvclZpc2libGUiOmZhbHNlLCJJbnRlcnZhbFRleHRQb3NpdGlvbiI6MSwiSW50ZXJ2YWxEYXRlUG9zaXRpb24iOjQsIlRpdGxlV2lkdGgiOm51bGwsIlRpdGxlRm9udFNldHRpbmdzIjp7IkZvbnRTaXplIjoxOCwiRm9udE5hbWUiOiJDYWxpYnJpIiwiSXNCb2xkIjp0cnVlLCJJc0l0YWxpYyI6ZmFsc2UsIklzVW5kZXJsaW5lZCI6ZmFsc2UsIkZvcmVncm91bmRDb2xvciI6IldoaXRlIn0sIlRhc2tzU3BhY2luZyI6MTAsIlNoYXBlSGVpZ2h0IjoyMi4wLCJWZXJ0aWNhbENvbm5lY3RvclNldHRpbmdzIjp7IkNvbG9yIjoiMTEyLCAxNzMsIDcxIiwiSXNWaXNpYmxlIjpmYWxzZSwiTGluZVdlaWdodCI6MC4wfSwiSG9yaXpvbnRhbENvbm5lY3RvclNldHRpbmdzIjp7IkNvbG9yIjoiMjA0LCAyMDQsIDIwNCIsIklzVmlzaWJsZSI6ZmFsc2UsIkxpbmVXZWlnaHQiOjAuMH0sIlNtYXJ0VGl0bGVGb3JlZ3JvdW5kIjoiIiwiU21hcnRUaXRsZUZvcmVncm91bmRJc0FjdGl2ZSI6ZmFsc2UsIlNtYXJ0RHVyYXRpb25Gb3JlZ3JvdW5kIjoiIiwiU21hcnREdXJhdGlvbkZvcmVncm91bmRJc0FjdGl2ZSI6ZmFsc2UsIlNtYXJ0RGF0ZUZvcmVncm91bmQiOiIiLCJTbWFydERhdGVGb3JlZ3JvdW5kSXNBY3RpdmUiOmZhbHNlLCJJbmNsdWRlTm9uV29ya2luZ0RheXNJbkR1cmF0aW9uIjpmYWxzZSwiV29ya2luZ0RheXMiOjMxfSwiU2NhbGVTZXR0aW5ncyI6eyJEYXRlRm9ybWF0IjoiTU1NTSIsIkludGVydmFsVHlwZSI6MCwiVXNlQXV0b21hdGljVGltZVNjYWxlIjpmYWxzZSwiQ3VzdG9tVGltZVNjYWxlVXRjU3RhcnREYXRlIjoiMjAxMy0wMi0wMVQwMDowMDowMFoiLCJDdXN0b21UaW1lU2NhbGVVdGNFbmREYXRlIjoiMjAxMy0wNi0zMFQwMDowMDowMFoifX0sIlRpbWViYW5kVmVydGljYWxQb3NpdGlvbiI6eyJRdWlja1Bvc2l0aW9uIjozLCJSZWxhdGl2ZVBvc2l0aW9uIjo2OC4wLCJBYnNvbHV0ZVBvc2l0aW9uIjozNzIuNiwiUHJldmlvdXNBYnNvbHV0ZVBvc2l0aW9uIjozNjcuMn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1_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D8D8D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300</Words>
  <Application>Microsoft Office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Segoe UI</vt:lpstr>
      <vt:lpstr>Calibri Light</vt:lpstr>
      <vt:lpstr>Arial Narrow</vt:lpstr>
      <vt:lpstr>Segoe UI Light</vt:lpstr>
      <vt:lpstr>Cambria</vt:lpstr>
      <vt:lpstr>Corbel</vt:lpstr>
      <vt:lpstr>Franklin Gothic Book</vt:lpstr>
      <vt:lpstr>Calibri</vt:lpstr>
      <vt:lpstr>Office Theme</vt:lpstr>
      <vt:lpstr>11_Office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2013-09-24T04:49:55Z</dcterms:created>
  <dcterms:modified xsi:type="dcterms:W3CDTF">2013-09-26T16:20:08Z</dcterms:modified>
</cp:coreProperties>
</file>