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_rels/notesSlide8.xml.rels" ContentType="application/vnd.openxmlformats-package.relationships+xml"/>
  <Override PartName="/ppt/notesSlides/_rels/notesSlide7.xml.rels" ContentType="application/vnd.openxmlformats-package.relationships+xml"/>
  <Override PartName="/ppt/notesSlides/_rels/notesSlide6.xml.rels" ContentType="application/vnd.openxmlformats-package.relationships+xml"/>
  <Override PartName="/ppt/notesSlides/_rels/notesSlide2.xml.rels" ContentType="application/vnd.openxmlformats-package.relationships+xml"/>
  <Override PartName="/ppt/notesSlides/notesSlide6.xml" ContentType="application/vnd.openxmlformats-officedocument.presentationml.notesSlide+xml"/>
  <Override PartName="/ppt/notesSlides/notesSlide2.xml" ContentType="application/vnd.openxmlformats-officedocument.presentationml.notes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_rels/slide11.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8.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10.xml.rels" ContentType="application/vnd.openxmlformats-package.relationships+xml"/>
  <Override PartName="/ppt/slideLayouts/_rels/slideLayout3.xml.rels" ContentType="application/vnd.openxmlformats-package.relationships+xml"/>
  <Override PartName="/ppt/slideLayouts/_rels/slideLayout6.xml.rels" ContentType="application/vnd.openxmlformats-package.relationships+xml"/>
  <Override PartName="/ppt/slideLayouts/_rels/slideLayout2.xml.rels" ContentType="application/vnd.openxmlformats-package.relationships+xml"/>
  <Override PartName="/ppt/slideLayouts/_rels/slideLayout12.xml.rels" ContentType="application/vnd.openxmlformats-package.relationships+xml"/>
  <Override PartName="/ppt/slideLayouts/_rels/slideLayout1.xml.rels" ContentType="application/vnd.openxmlformats-package.relationships+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media/image4.jpeg" ContentType="image/jpeg"/>
  <Override PartName="/ppt/media/image3.jpeg" ContentType="image/jpeg"/>
  <Override PartName="/ppt/media/image2.png" ContentType="image/png"/>
  <Override PartName="/ppt/media/image1.png" ContentType="image/png"/>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9" name="PlaceHolder 1"/>
          <p:cNvSpPr>
            <a:spLocks noGrp="1"/>
          </p:cNvSpPr>
          <p:nvPr>
            <p:ph type="body"/>
          </p:nvPr>
        </p:nvSpPr>
        <p:spPr>
          <a:xfrm>
            <a:off x="756000" y="5078520"/>
            <a:ext cx="6047640" cy="4811040"/>
          </a:xfrm>
          <a:prstGeom prst="rect">
            <a:avLst/>
          </a:prstGeom>
        </p:spPr>
        <p:txBody>
          <a:bodyPr lIns="0" rIns="0" tIns="0" bIns="0"/>
          <a:p>
            <a:r>
              <a:rPr lang="en-IN" sz="2000">
                <a:latin typeface="Arial"/>
              </a:rPr>
              <a:t>Click to edit the notes format</a:t>
            </a:r>
            <a:endParaRPr/>
          </a:p>
        </p:txBody>
      </p:sp>
      <p:sp>
        <p:nvSpPr>
          <p:cNvPr id="40" name="PlaceHolder 2"/>
          <p:cNvSpPr>
            <a:spLocks noGrp="1"/>
          </p:cNvSpPr>
          <p:nvPr>
            <p:ph type="hdr"/>
          </p:nvPr>
        </p:nvSpPr>
        <p:spPr>
          <a:xfrm>
            <a:off x="0" y="0"/>
            <a:ext cx="3280680" cy="534240"/>
          </a:xfrm>
          <a:prstGeom prst="rect">
            <a:avLst/>
          </a:prstGeom>
        </p:spPr>
        <p:txBody>
          <a:bodyPr lIns="0" rIns="0" tIns="0" bIns="0"/>
          <a:p>
            <a:r>
              <a:rPr lang="en-IN" sz="1400">
                <a:latin typeface="Times New Roman"/>
              </a:rPr>
              <a:t>&lt;header&gt;</a:t>
            </a:r>
            <a:endParaRPr/>
          </a:p>
        </p:txBody>
      </p:sp>
      <p:sp>
        <p:nvSpPr>
          <p:cNvPr id="41" name="PlaceHolder 3"/>
          <p:cNvSpPr>
            <a:spLocks noGrp="1"/>
          </p:cNvSpPr>
          <p:nvPr>
            <p:ph type="dt"/>
          </p:nvPr>
        </p:nvSpPr>
        <p:spPr>
          <a:xfrm>
            <a:off x="4278960" y="0"/>
            <a:ext cx="3280680" cy="534240"/>
          </a:xfrm>
          <a:prstGeom prst="rect">
            <a:avLst/>
          </a:prstGeom>
        </p:spPr>
        <p:txBody>
          <a:bodyPr lIns="0" rIns="0" tIns="0" bIns="0"/>
          <a:p>
            <a:pPr algn="r"/>
            <a:r>
              <a:rPr lang="en-IN" sz="1400">
                <a:latin typeface="Times New Roman"/>
              </a:rPr>
              <a:t>&lt;date/time&gt;</a:t>
            </a:r>
            <a:endParaRPr/>
          </a:p>
        </p:txBody>
      </p:sp>
      <p:sp>
        <p:nvSpPr>
          <p:cNvPr id="42" name="PlaceHolder 4"/>
          <p:cNvSpPr>
            <a:spLocks noGrp="1"/>
          </p:cNvSpPr>
          <p:nvPr>
            <p:ph type="ftr"/>
          </p:nvPr>
        </p:nvSpPr>
        <p:spPr>
          <a:xfrm>
            <a:off x="0" y="10157400"/>
            <a:ext cx="3280680" cy="534240"/>
          </a:xfrm>
          <a:prstGeom prst="rect">
            <a:avLst/>
          </a:prstGeom>
        </p:spPr>
        <p:txBody>
          <a:bodyPr lIns="0" rIns="0" tIns="0" bIns="0" anchor="b"/>
          <a:p>
            <a:r>
              <a:rPr lang="en-IN" sz="1400">
                <a:latin typeface="Times New Roman"/>
              </a:rPr>
              <a:t>&lt;footer&gt;</a:t>
            </a:r>
            <a:endParaRPr/>
          </a:p>
        </p:txBody>
      </p:sp>
      <p:sp>
        <p:nvSpPr>
          <p:cNvPr id="43" name="PlaceHolder 5"/>
          <p:cNvSpPr>
            <a:spLocks noGrp="1"/>
          </p:cNvSpPr>
          <p:nvPr>
            <p:ph type="sldNum"/>
          </p:nvPr>
        </p:nvSpPr>
        <p:spPr>
          <a:xfrm>
            <a:off x="4278960" y="10157400"/>
            <a:ext cx="3280680" cy="534240"/>
          </a:xfrm>
          <a:prstGeom prst="rect">
            <a:avLst/>
          </a:prstGeom>
        </p:spPr>
        <p:txBody>
          <a:bodyPr lIns="0" rIns="0" tIns="0" bIns="0" anchor="b"/>
          <a:p>
            <a:pPr algn="r"/>
            <a:fld id="{E1D3A642-9897-46A8-8718-A3C8D1DD1C8B}" type="slidenum">
              <a:rPr lang="en-IN" sz="1400">
                <a:latin typeface="Times New Roman"/>
              </a:rPr>
              <a:t>&lt;number&gt;</a:t>
            </a:fld>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6" name="PlaceHolder 1"/>
          <p:cNvSpPr>
            <a:spLocks noGrp="1"/>
          </p:cNvSpPr>
          <p:nvPr>
            <p:ph type="body"/>
          </p:nvPr>
        </p:nvSpPr>
        <p:spPr>
          <a:xfrm>
            <a:off x="685800" y="4343400"/>
            <a:ext cx="5486040" cy="4114440"/>
          </a:xfrm>
          <a:prstGeom prst="rect">
            <a:avLst/>
          </a:prstGeom>
        </p:spPr>
        <p:txBody>
          <a:bodyPr/>
          <a:p>
            <a:r>
              <a:rPr lang="en-IN" sz="2000">
                <a:latin typeface="Arial"/>
              </a:rPr>
              <a:t>Noted author, Howard Gardner, is a keen observer of human behavior said: </a:t>
            </a:r>
            <a:endParaRPr/>
          </a:p>
          <a:p>
            <a:endParaRPr/>
          </a:p>
          <a:p>
            <a:r>
              <a:rPr lang="en-IN" sz="2000">
                <a:latin typeface="Arial"/>
              </a:rPr>
              <a:t>Some self-reflection is important.</a:t>
            </a:r>
            <a:endParaRPr/>
          </a:p>
        </p:txBody>
      </p:sp>
      <p:sp>
        <p:nvSpPr>
          <p:cNvPr id="67" name="TextShape 2"/>
          <p:cNvSpPr txBox="1"/>
          <p:nvPr/>
        </p:nvSpPr>
        <p:spPr>
          <a:xfrm>
            <a:off x="3884760" y="8685360"/>
            <a:ext cx="2971440" cy="456840"/>
          </a:xfrm>
          <a:prstGeom prst="rect">
            <a:avLst/>
          </a:prstGeom>
        </p:spPr>
        <p:txBody>
          <a:bodyPr anchor="b"/>
          <a:p>
            <a:pPr algn="r">
              <a:lnSpc>
                <a:spcPct val="100000"/>
              </a:lnSpc>
            </a:pPr>
            <a:fld id="{09220EEA-85EA-4E41-8B81-5EE00045A0FC}" type="slidenum">
              <a:rPr lang="en-IN" sz="1200">
                <a:solidFill>
                  <a:srgbClr val="000000"/>
                </a:solidFill>
                <a:latin typeface="+mn-lt"/>
                <a:ea typeface="+mn-ea"/>
              </a:rPr>
              <a:t>&lt;number&gt;</a:t>
            </a:fld>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8" name="PlaceHolder 1"/>
          <p:cNvSpPr>
            <a:spLocks noGrp="1"/>
          </p:cNvSpPr>
          <p:nvPr>
            <p:ph type="body"/>
          </p:nvPr>
        </p:nvSpPr>
        <p:spPr>
          <a:xfrm>
            <a:off x="685800" y="4343400"/>
            <a:ext cx="5486040" cy="4114440"/>
          </a:xfrm>
          <a:prstGeom prst="rect">
            <a:avLst/>
          </a:prstGeom>
        </p:spPr>
        <p:txBody>
          <a:bodyPr/>
          <a:p>
            <a:pPr>
              <a:lnSpc>
                <a:spcPct val="100000"/>
              </a:lnSpc>
            </a:pPr>
            <a:r>
              <a:rPr lang="en-IN" sz="1200">
                <a:solidFill>
                  <a:srgbClr val="000000"/>
                </a:solidFill>
                <a:latin typeface="+mn-lt"/>
                <a:ea typeface="+mn-ea"/>
              </a:rPr>
              <a:t>Douglas Hall talked about the Protean career a number of years ago: </a:t>
            </a:r>
            <a:endParaRPr/>
          </a:p>
          <a:p>
            <a:pPr>
              <a:lnSpc>
                <a:spcPct val="100000"/>
              </a:lnSpc>
              <a:buFont typeface="Arial"/>
              <a:buChar char="•"/>
            </a:pPr>
            <a:r>
              <a:rPr lang="en-IN" sz="1200">
                <a:solidFill>
                  <a:srgbClr val="000000"/>
                </a:solidFill>
                <a:latin typeface="+mn-lt"/>
                <a:ea typeface="+mn-ea"/>
              </a:rPr>
              <a:t>Derived from the Greek god Proteus, who could </a:t>
            </a:r>
            <a:r>
              <a:rPr lang="en-IN" sz="1200" u="sng">
                <a:solidFill>
                  <a:srgbClr val="000000"/>
                </a:solidFill>
                <a:latin typeface="+mn-lt"/>
                <a:ea typeface="+mn-ea"/>
              </a:rPr>
              <a:t>change shape at will</a:t>
            </a:r>
            <a:endParaRPr/>
          </a:p>
          <a:p>
            <a:pPr>
              <a:lnSpc>
                <a:spcPct val="100000"/>
              </a:lnSpc>
              <a:buFont typeface="Arial"/>
              <a:buChar char="•"/>
            </a:pPr>
            <a:r>
              <a:rPr lang="en-IN" sz="1200">
                <a:solidFill>
                  <a:srgbClr val="000000"/>
                </a:solidFill>
                <a:latin typeface="+mn-lt"/>
                <a:ea typeface="+mn-ea"/>
              </a:rPr>
              <a:t>Employability is considered an alternative to job security</a:t>
            </a:r>
            <a:endParaRPr/>
          </a:p>
          <a:p>
            <a:pPr>
              <a:lnSpc>
                <a:spcPct val="100000"/>
              </a:lnSpc>
              <a:buFont typeface="Arial"/>
              <a:buChar char="•"/>
            </a:pPr>
            <a:r>
              <a:rPr lang="en-IN" sz="1200">
                <a:solidFill>
                  <a:srgbClr val="000000"/>
                </a:solidFill>
                <a:latin typeface="+mn-lt"/>
                <a:ea typeface="+mn-ea"/>
              </a:rPr>
              <a:t>Implement a strategic management process at the individual level</a:t>
            </a:r>
            <a:endParaRPr/>
          </a:p>
          <a:p>
            <a:pPr>
              <a:lnSpc>
                <a:spcPct val="100000"/>
              </a:lnSpc>
            </a:pPr>
            <a:endParaRPr/>
          </a:p>
          <a:p>
            <a:pPr>
              <a:lnSpc>
                <a:spcPct val="100000"/>
              </a:lnSpc>
            </a:pPr>
            <a:r>
              <a:rPr lang="en-IN" sz="1200">
                <a:solidFill>
                  <a:srgbClr val="000000"/>
                </a:solidFill>
                <a:latin typeface="+mn-lt"/>
                <a:ea typeface="+mn-ea"/>
              </a:rPr>
              <a:t>The protean career is a process which the person, not the organization, is managing. It consists of all of the person’s varied experiences in education, training, work in several organizations, changes in occupational field, etc. The protean person’s own personal career choices and search for self-fulfillment are the unifying or integrative elements in his or her life.</a:t>
            </a:r>
            <a:endParaRPr/>
          </a:p>
          <a:p>
            <a:pPr>
              <a:lnSpc>
                <a:spcPct val="100000"/>
              </a:lnSpc>
            </a:pPr>
            <a:endParaRPr/>
          </a:p>
          <a:p>
            <a:pPr>
              <a:lnSpc>
                <a:spcPct val="100000"/>
              </a:lnSpc>
            </a:pPr>
            <a:endParaRPr/>
          </a:p>
        </p:txBody>
      </p:sp>
      <p:sp>
        <p:nvSpPr>
          <p:cNvPr id="69" name="TextShape 2"/>
          <p:cNvSpPr txBox="1"/>
          <p:nvPr/>
        </p:nvSpPr>
        <p:spPr>
          <a:xfrm>
            <a:off x="3884760" y="8685360"/>
            <a:ext cx="2971440" cy="456840"/>
          </a:xfrm>
          <a:prstGeom prst="rect">
            <a:avLst/>
          </a:prstGeom>
        </p:spPr>
        <p:txBody>
          <a:bodyPr anchor="b"/>
          <a:p>
            <a:pPr algn="r">
              <a:lnSpc>
                <a:spcPct val="100000"/>
              </a:lnSpc>
            </a:pPr>
            <a:fld id="{D327D6F0-E342-4811-A0FE-38696FCB4ED6}" type="slidenum">
              <a:rPr lang="en-IN" sz="1200">
                <a:solidFill>
                  <a:srgbClr val="000000"/>
                </a:solidFill>
                <a:latin typeface="+mn-lt"/>
                <a:ea typeface="+mn-ea"/>
              </a:rPr>
              <a:t>&lt;number&gt;</a:t>
            </a:fld>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0" name="PlaceHolder 1"/>
          <p:cNvSpPr>
            <a:spLocks noGrp="1"/>
          </p:cNvSpPr>
          <p:nvPr>
            <p:ph type="body"/>
          </p:nvPr>
        </p:nvSpPr>
        <p:spPr>
          <a:xfrm>
            <a:off x="685800" y="4343400"/>
            <a:ext cx="5486040" cy="4114440"/>
          </a:xfrm>
          <a:prstGeom prst="rect">
            <a:avLst/>
          </a:prstGeom>
        </p:spPr>
        <p:txBody>
          <a:bodyPr/>
          <a:p>
            <a:r>
              <a:rPr lang="en-IN" sz="2000">
                <a:latin typeface="Arial"/>
              </a:rPr>
              <a:t>Personal mission statements: </a:t>
            </a:r>
            <a:endParaRPr/>
          </a:p>
          <a:p>
            <a:endParaRPr/>
          </a:p>
        </p:txBody>
      </p:sp>
      <p:sp>
        <p:nvSpPr>
          <p:cNvPr id="71" name="TextShape 2"/>
          <p:cNvSpPr txBox="1"/>
          <p:nvPr/>
        </p:nvSpPr>
        <p:spPr>
          <a:xfrm>
            <a:off x="3884760" y="8685360"/>
            <a:ext cx="2971440" cy="456840"/>
          </a:xfrm>
          <a:prstGeom prst="rect">
            <a:avLst/>
          </a:prstGeom>
        </p:spPr>
        <p:txBody>
          <a:bodyPr anchor="b"/>
          <a:p>
            <a:pPr algn="r">
              <a:lnSpc>
                <a:spcPct val="100000"/>
              </a:lnSpc>
            </a:pPr>
            <a:fld id="{87B2E83A-CB86-4C04-BB49-DC878E07E2A2}" type="slidenum">
              <a:rPr lang="en-IN" sz="1200">
                <a:solidFill>
                  <a:srgbClr val="000000"/>
                </a:solidFill>
                <a:latin typeface="+mn-lt"/>
                <a:ea typeface="+mn-ea"/>
              </a:rPr>
              <a:t>&lt;number&gt;</a:t>
            </a:fld>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PlaceHolder 1"/>
          <p:cNvSpPr>
            <a:spLocks noGrp="1"/>
          </p:cNvSpPr>
          <p:nvPr>
            <p:ph type="body"/>
          </p:nvPr>
        </p:nvSpPr>
        <p:spPr>
          <a:xfrm>
            <a:off x="685800" y="4343400"/>
            <a:ext cx="5486040" cy="4114440"/>
          </a:xfrm>
          <a:prstGeom prst="rect">
            <a:avLst/>
          </a:prstGeom>
        </p:spPr>
        <p:txBody>
          <a:bodyPr/>
          <a:p>
            <a:r>
              <a:rPr lang="en-IN" sz="2000">
                <a:latin typeface="Arial"/>
              </a:rPr>
              <a:t>Pass out handout of this to audience.</a:t>
            </a:r>
            <a:endParaRPr/>
          </a:p>
        </p:txBody>
      </p:sp>
      <p:sp>
        <p:nvSpPr>
          <p:cNvPr id="73" name="TextShape 2"/>
          <p:cNvSpPr txBox="1"/>
          <p:nvPr/>
        </p:nvSpPr>
        <p:spPr>
          <a:xfrm>
            <a:off x="3884760" y="8685360"/>
            <a:ext cx="2971440" cy="456840"/>
          </a:xfrm>
          <a:prstGeom prst="rect">
            <a:avLst/>
          </a:prstGeom>
        </p:spPr>
        <p:txBody>
          <a:bodyPr anchor="b"/>
          <a:p>
            <a:pPr algn="r">
              <a:lnSpc>
                <a:spcPct val="100000"/>
              </a:lnSpc>
            </a:pPr>
            <a:fld id="{07109434-A8FE-443F-A600-10C15AA7C650}" type="slidenum">
              <a:rPr lang="en-IN" sz="1200">
                <a:solidFill>
                  <a:srgbClr val="000000"/>
                </a:solidFill>
                <a:latin typeface="+mn-lt"/>
                <a:ea typeface="+mn-ea"/>
              </a:rPr>
              <a:t>&lt;number&gt;</a:t>
            </a:fld>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3000"/>
          </a:xfrm>
          <a:prstGeom prst="rect">
            <a:avLst/>
          </a:prstGeom>
        </p:spPr>
        <p:txBody>
          <a:bodyPr lIns="0" rIns="0" tIns="0" bIns="0" anchor="ctr"/>
          <a:p>
            <a:endParaRPr/>
          </a:p>
        </p:txBody>
      </p:sp>
      <p:sp>
        <p:nvSpPr>
          <p:cNvPr id="27" name="PlaceHolder 2"/>
          <p:cNvSpPr>
            <a:spLocks noGrp="1"/>
          </p:cNvSpPr>
          <p:nvPr>
            <p:ph type="body"/>
          </p:nvPr>
        </p:nvSpPr>
        <p:spPr>
          <a:xfrm>
            <a:off x="457200" y="1600200"/>
            <a:ext cx="8229240" cy="2158560"/>
          </a:xfrm>
          <a:prstGeom prst="rect">
            <a:avLst/>
          </a:prstGeom>
        </p:spPr>
        <p:txBody>
          <a:bodyPr lIns="0" rIns="0" tIns="0" bIns="0"/>
          <a:p>
            <a:endParaRPr/>
          </a:p>
        </p:txBody>
      </p:sp>
      <p:sp>
        <p:nvSpPr>
          <p:cNvPr id="28" name="PlaceHolder 3"/>
          <p:cNvSpPr>
            <a:spLocks noGrp="1"/>
          </p:cNvSpPr>
          <p:nvPr>
            <p:ph type="body"/>
          </p:nvPr>
        </p:nvSpPr>
        <p:spPr>
          <a:xfrm>
            <a:off x="457200" y="3964320"/>
            <a:ext cx="8229240" cy="215856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3000"/>
          </a:xfrm>
          <a:prstGeom prst="rect">
            <a:avLst/>
          </a:prstGeom>
        </p:spPr>
        <p:txBody>
          <a:bodyPr lIns="0" rIns="0" tIns="0" bIns="0" anchor="ctr"/>
          <a:p>
            <a:endParaRPr/>
          </a:p>
        </p:txBody>
      </p:sp>
      <p:sp>
        <p:nvSpPr>
          <p:cNvPr id="30"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31"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32" name="PlaceHolder 4"/>
          <p:cNvSpPr>
            <a:spLocks noGrp="1"/>
          </p:cNvSpPr>
          <p:nvPr>
            <p:ph type="body"/>
          </p:nvPr>
        </p:nvSpPr>
        <p:spPr>
          <a:xfrm>
            <a:off x="4674240" y="3964320"/>
            <a:ext cx="4015800" cy="2158560"/>
          </a:xfrm>
          <a:prstGeom prst="rect">
            <a:avLst/>
          </a:prstGeom>
        </p:spPr>
        <p:txBody>
          <a:bodyPr lIns="0" rIns="0" tIns="0" bIns="0"/>
          <a:p>
            <a:endParaRPr/>
          </a:p>
        </p:txBody>
      </p:sp>
      <p:sp>
        <p:nvSpPr>
          <p:cNvPr id="33" name="PlaceHolder 5"/>
          <p:cNvSpPr>
            <a:spLocks noGrp="1"/>
          </p:cNvSpPr>
          <p:nvPr>
            <p:ph type="body"/>
          </p:nvPr>
        </p:nvSpPr>
        <p:spPr>
          <a:xfrm>
            <a:off x="457200" y="3964320"/>
            <a:ext cx="4015800" cy="215856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3000"/>
          </a:xfrm>
          <a:prstGeom prst="rect">
            <a:avLst/>
          </a:prstGeom>
        </p:spPr>
        <p:txBody>
          <a:bodyPr lIns="0" rIns="0" tIns="0" bIns="0" anchor="ctr"/>
          <a:p>
            <a:endParaRPr/>
          </a:p>
        </p:txBody>
      </p:sp>
      <p:sp>
        <p:nvSpPr>
          <p:cNvPr id="35" name="PlaceHolder 2"/>
          <p:cNvSpPr>
            <a:spLocks noGrp="1"/>
          </p:cNvSpPr>
          <p:nvPr>
            <p:ph type="body"/>
          </p:nvPr>
        </p:nvSpPr>
        <p:spPr>
          <a:xfrm>
            <a:off x="457200" y="1600200"/>
            <a:ext cx="8229240" cy="4525560"/>
          </a:xfrm>
          <a:prstGeom prst="rect">
            <a:avLst/>
          </a:prstGeom>
        </p:spPr>
        <p:txBody>
          <a:bodyPr lIns="0" rIns="0" tIns="0" bIns="0"/>
          <a:p>
            <a:endParaRPr/>
          </a:p>
        </p:txBody>
      </p:sp>
      <p:sp>
        <p:nvSpPr>
          <p:cNvPr id="36" name="PlaceHolder 3"/>
          <p:cNvSpPr>
            <a:spLocks noGrp="1"/>
          </p:cNvSpPr>
          <p:nvPr>
            <p:ph type="body"/>
          </p:nvPr>
        </p:nvSpPr>
        <p:spPr>
          <a:xfrm>
            <a:off x="457200" y="1600200"/>
            <a:ext cx="8229240" cy="4525560"/>
          </a:xfrm>
          <a:prstGeom prst="rect">
            <a:avLst/>
          </a:prstGeom>
        </p:spPr>
        <p:txBody>
          <a:bodyPr lIns="0" rIns="0" tIns="0" bIns="0"/>
          <a:p>
            <a:endParaRPr/>
          </a:p>
        </p:txBody>
      </p:sp>
      <p:pic>
        <p:nvPicPr>
          <p:cNvPr id="37" name="" descr=""/>
          <p:cNvPicPr/>
          <p:nvPr/>
        </p:nvPicPr>
        <p:blipFill>
          <a:blip r:embed="rId2"/>
          <a:stretch>
            <a:fillRect/>
          </a:stretch>
        </p:blipFill>
        <p:spPr>
          <a:xfrm>
            <a:off x="1735560" y="1599840"/>
            <a:ext cx="5671800" cy="4525560"/>
          </a:xfrm>
          <a:prstGeom prst="rect">
            <a:avLst/>
          </a:prstGeom>
          <a:ln>
            <a:noFill/>
          </a:ln>
        </p:spPr>
      </p:pic>
      <p:pic>
        <p:nvPicPr>
          <p:cNvPr id="38" name="" descr=""/>
          <p:cNvPicPr/>
          <p:nvPr/>
        </p:nvPicPr>
        <p:blipFill>
          <a:blip r:embed="rId3"/>
          <a:stretch>
            <a:fillRect/>
          </a:stretch>
        </p:blipFill>
        <p:spPr>
          <a:xfrm>
            <a:off x="1735560" y="1599840"/>
            <a:ext cx="5671800" cy="452556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3000"/>
          </a:xfrm>
          <a:prstGeom prst="rect">
            <a:avLst/>
          </a:prstGeom>
        </p:spPr>
        <p:txBody>
          <a:bodyPr lIns="0" rIns="0" tIns="0" bIns="0" anchor="ctr"/>
          <a:p>
            <a:endParaRPr/>
          </a:p>
        </p:txBody>
      </p:sp>
      <p:sp>
        <p:nvSpPr>
          <p:cNvPr id="6" name="PlaceHolder 2"/>
          <p:cNvSpPr>
            <a:spLocks noGrp="1"/>
          </p:cNvSpPr>
          <p:nvPr>
            <p:ph type="subTitle"/>
          </p:nvPr>
        </p:nvSpPr>
        <p:spPr>
          <a:xfrm>
            <a:off x="457200" y="1600200"/>
            <a:ext cx="8229240" cy="452592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3000"/>
          </a:xfrm>
          <a:prstGeom prst="rect">
            <a:avLst/>
          </a:prstGeom>
        </p:spPr>
        <p:txBody>
          <a:bodyPr lIns="0" rIns="0" tIns="0" bIns="0" anchor="ctr"/>
          <a:p>
            <a:endParaRPr/>
          </a:p>
        </p:txBody>
      </p:sp>
      <p:sp>
        <p:nvSpPr>
          <p:cNvPr id="8" name="PlaceHolder 2"/>
          <p:cNvSpPr>
            <a:spLocks noGrp="1"/>
          </p:cNvSpPr>
          <p:nvPr>
            <p:ph type="body"/>
          </p:nvPr>
        </p:nvSpPr>
        <p:spPr>
          <a:xfrm>
            <a:off x="457200" y="1600200"/>
            <a:ext cx="8229240" cy="452556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3000"/>
          </a:xfrm>
          <a:prstGeom prst="rect">
            <a:avLst/>
          </a:prstGeom>
        </p:spPr>
        <p:txBody>
          <a:bodyPr lIns="0" rIns="0" tIns="0" bIns="0" anchor="ctr"/>
          <a:p>
            <a:endParaRPr/>
          </a:p>
        </p:txBody>
      </p:sp>
      <p:sp>
        <p:nvSpPr>
          <p:cNvPr id="10" name="PlaceHolder 2"/>
          <p:cNvSpPr>
            <a:spLocks noGrp="1"/>
          </p:cNvSpPr>
          <p:nvPr>
            <p:ph type="body"/>
          </p:nvPr>
        </p:nvSpPr>
        <p:spPr>
          <a:xfrm>
            <a:off x="457200" y="1600200"/>
            <a:ext cx="4015800" cy="4525560"/>
          </a:xfrm>
          <a:prstGeom prst="rect">
            <a:avLst/>
          </a:prstGeom>
        </p:spPr>
        <p:txBody>
          <a:bodyPr lIns="0" rIns="0" tIns="0" bIns="0"/>
          <a:p>
            <a:endParaRPr/>
          </a:p>
        </p:txBody>
      </p:sp>
      <p:sp>
        <p:nvSpPr>
          <p:cNvPr id="11" name="PlaceHolder 3"/>
          <p:cNvSpPr>
            <a:spLocks noGrp="1"/>
          </p:cNvSpPr>
          <p:nvPr>
            <p:ph type="body"/>
          </p:nvPr>
        </p:nvSpPr>
        <p:spPr>
          <a:xfrm>
            <a:off x="4674240" y="1600200"/>
            <a:ext cx="4015800" cy="452556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3000"/>
          </a:xfrm>
          <a:prstGeom prst="rect">
            <a:avLst/>
          </a:prstGeom>
        </p:spPr>
        <p:txBody>
          <a:bodyPr lIns="0" rIns="0" tIns="0" bIns="0" anchor="ctr"/>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812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3000"/>
          </a:xfrm>
          <a:prstGeom prst="rect">
            <a:avLst/>
          </a:prstGeom>
        </p:spPr>
        <p:txBody>
          <a:bodyPr lIns="0" rIns="0" tIns="0" bIns="0" anchor="ctr"/>
          <a:p>
            <a:endParaRPr/>
          </a:p>
        </p:txBody>
      </p:sp>
      <p:sp>
        <p:nvSpPr>
          <p:cNvPr id="15"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16" name="PlaceHolder 3"/>
          <p:cNvSpPr>
            <a:spLocks noGrp="1"/>
          </p:cNvSpPr>
          <p:nvPr>
            <p:ph type="body"/>
          </p:nvPr>
        </p:nvSpPr>
        <p:spPr>
          <a:xfrm>
            <a:off x="457200" y="3964320"/>
            <a:ext cx="4015800" cy="2158560"/>
          </a:xfrm>
          <a:prstGeom prst="rect">
            <a:avLst/>
          </a:prstGeom>
        </p:spPr>
        <p:txBody>
          <a:bodyPr lIns="0" rIns="0" tIns="0" bIns="0"/>
          <a:p>
            <a:endParaRPr/>
          </a:p>
        </p:txBody>
      </p:sp>
      <p:sp>
        <p:nvSpPr>
          <p:cNvPr id="17" name="PlaceHolder 4"/>
          <p:cNvSpPr>
            <a:spLocks noGrp="1"/>
          </p:cNvSpPr>
          <p:nvPr>
            <p:ph type="body"/>
          </p:nvPr>
        </p:nvSpPr>
        <p:spPr>
          <a:xfrm>
            <a:off x="4674240" y="1600200"/>
            <a:ext cx="4015800" cy="452556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3000"/>
          </a:xfrm>
          <a:prstGeom prst="rect">
            <a:avLst/>
          </a:prstGeom>
        </p:spPr>
        <p:txBody>
          <a:bodyPr lIns="0" rIns="0" tIns="0" bIns="0" anchor="ctr"/>
          <a:p>
            <a:endParaRPr/>
          </a:p>
        </p:txBody>
      </p:sp>
      <p:sp>
        <p:nvSpPr>
          <p:cNvPr id="19" name="PlaceHolder 2"/>
          <p:cNvSpPr>
            <a:spLocks noGrp="1"/>
          </p:cNvSpPr>
          <p:nvPr>
            <p:ph type="body"/>
          </p:nvPr>
        </p:nvSpPr>
        <p:spPr>
          <a:xfrm>
            <a:off x="457200" y="1600200"/>
            <a:ext cx="4015800" cy="4525560"/>
          </a:xfrm>
          <a:prstGeom prst="rect">
            <a:avLst/>
          </a:prstGeom>
        </p:spPr>
        <p:txBody>
          <a:bodyPr lIns="0" rIns="0" tIns="0" bIns="0"/>
          <a:p>
            <a:endParaRPr/>
          </a:p>
        </p:txBody>
      </p:sp>
      <p:sp>
        <p:nvSpPr>
          <p:cNvPr id="20"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21" name="PlaceHolder 4"/>
          <p:cNvSpPr>
            <a:spLocks noGrp="1"/>
          </p:cNvSpPr>
          <p:nvPr>
            <p:ph type="body"/>
          </p:nvPr>
        </p:nvSpPr>
        <p:spPr>
          <a:xfrm>
            <a:off x="4674240" y="3964320"/>
            <a:ext cx="4015800" cy="215856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3000"/>
          </a:xfrm>
          <a:prstGeom prst="rect">
            <a:avLst/>
          </a:prstGeom>
        </p:spPr>
        <p:txBody>
          <a:bodyPr lIns="0" rIns="0" tIns="0" bIns="0" anchor="ctr"/>
          <a:p>
            <a:endParaRPr/>
          </a:p>
        </p:txBody>
      </p:sp>
      <p:sp>
        <p:nvSpPr>
          <p:cNvPr id="23" name="PlaceHolder 2"/>
          <p:cNvSpPr>
            <a:spLocks noGrp="1"/>
          </p:cNvSpPr>
          <p:nvPr>
            <p:ph type="body"/>
          </p:nvPr>
        </p:nvSpPr>
        <p:spPr>
          <a:xfrm>
            <a:off x="457200" y="1600200"/>
            <a:ext cx="4015800" cy="2158560"/>
          </a:xfrm>
          <a:prstGeom prst="rect">
            <a:avLst/>
          </a:prstGeom>
        </p:spPr>
        <p:txBody>
          <a:bodyPr lIns="0" rIns="0" tIns="0" bIns="0"/>
          <a:p>
            <a:endParaRPr/>
          </a:p>
        </p:txBody>
      </p:sp>
      <p:sp>
        <p:nvSpPr>
          <p:cNvPr id="24" name="PlaceHolder 3"/>
          <p:cNvSpPr>
            <a:spLocks noGrp="1"/>
          </p:cNvSpPr>
          <p:nvPr>
            <p:ph type="body"/>
          </p:nvPr>
        </p:nvSpPr>
        <p:spPr>
          <a:xfrm>
            <a:off x="4674240" y="1600200"/>
            <a:ext cx="4015800" cy="2158560"/>
          </a:xfrm>
          <a:prstGeom prst="rect">
            <a:avLst/>
          </a:prstGeom>
        </p:spPr>
        <p:txBody>
          <a:bodyPr lIns="0" rIns="0" tIns="0" bIns="0"/>
          <a:p>
            <a:endParaRPr/>
          </a:p>
        </p:txBody>
      </p:sp>
      <p:sp>
        <p:nvSpPr>
          <p:cNvPr id="25" name="PlaceHolder 4"/>
          <p:cNvSpPr>
            <a:spLocks noGrp="1"/>
          </p:cNvSpPr>
          <p:nvPr>
            <p:ph type="body"/>
          </p:nvPr>
        </p:nvSpPr>
        <p:spPr>
          <a:xfrm>
            <a:off x="457200" y="3964320"/>
            <a:ext cx="8229240" cy="215856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Arial"/>
              </a:rPr>
              <a:t>Click to edit the title text formatClick to edit Master title style</a:t>
            </a:r>
            <a:endParaRPr/>
          </a:p>
        </p:txBody>
      </p:sp>
      <p:sp>
        <p:nvSpPr>
          <p:cNvPr id="1" name="PlaceHolder 2"/>
          <p:cNvSpPr>
            <a:spLocks noGrp="1"/>
          </p:cNvSpPr>
          <p:nvPr>
            <p:ph type="body"/>
          </p:nvPr>
        </p:nvSpPr>
        <p:spPr>
          <a:xfrm>
            <a:off x="457200" y="1600200"/>
            <a:ext cx="8229240" cy="4525560"/>
          </a:xfrm>
          <a:prstGeom prst="rect">
            <a:avLst/>
          </a:prstGeom>
        </p:spPr>
        <p:txBody>
          <a:bodyPr/>
          <a:p>
            <a:pPr>
              <a:buSzPct val="45000"/>
              <a:buFont typeface="StarSymbol"/>
              <a:buChar char=""/>
            </a:pPr>
            <a:r>
              <a:rPr lang="en-US" sz="3200">
                <a:solidFill>
                  <a:srgbClr val="000000"/>
                </a:solidFill>
                <a:latin typeface="Times New Roman"/>
              </a:rPr>
              <a:t>Click to edit the outline text format</a:t>
            </a:r>
            <a:endParaRPr/>
          </a:p>
          <a:p>
            <a:pPr lvl="1">
              <a:buSzPct val="75000"/>
              <a:buFont typeface="StarSymbol"/>
              <a:buChar char=""/>
            </a:pPr>
            <a:r>
              <a:rPr lang="en-US" sz="3200">
                <a:solidFill>
                  <a:srgbClr val="000000"/>
                </a:solidFill>
                <a:latin typeface="Times New Roman"/>
              </a:rPr>
              <a:t>Second Outline Level</a:t>
            </a:r>
            <a:endParaRPr/>
          </a:p>
          <a:p>
            <a:pPr lvl="2">
              <a:buSzPct val="45000"/>
              <a:buFont typeface="StarSymbol"/>
              <a:buChar char=""/>
            </a:pPr>
            <a:r>
              <a:rPr lang="en-US" sz="3200">
                <a:solidFill>
                  <a:srgbClr val="000000"/>
                </a:solidFill>
                <a:latin typeface="Times New Roman"/>
              </a:rPr>
              <a:t>Third Outline Level</a:t>
            </a:r>
            <a:endParaRPr/>
          </a:p>
          <a:p>
            <a:pPr lvl="3">
              <a:buSzPct val="75000"/>
              <a:buFont typeface="StarSymbol"/>
              <a:buChar char=""/>
            </a:pPr>
            <a:r>
              <a:rPr lang="en-US" sz="3200">
                <a:solidFill>
                  <a:srgbClr val="000000"/>
                </a:solidFill>
                <a:latin typeface="Times New Roman"/>
              </a:rPr>
              <a:t>Fourth Outline Level</a:t>
            </a:r>
            <a:endParaRPr/>
          </a:p>
          <a:p>
            <a:pPr lvl="4">
              <a:buSzPct val="45000"/>
              <a:buFont typeface="StarSymbol"/>
              <a:buChar char=""/>
            </a:pPr>
            <a:r>
              <a:rPr lang="en-US" sz="3200">
                <a:solidFill>
                  <a:srgbClr val="000000"/>
                </a:solidFill>
                <a:latin typeface="Times New Roman"/>
              </a:rPr>
              <a:t>Fifth Outline Level</a:t>
            </a:r>
            <a:endParaRPr/>
          </a:p>
          <a:p>
            <a:pPr lvl="5">
              <a:buSzPct val="45000"/>
              <a:buFont typeface="StarSymbol"/>
              <a:buChar char=""/>
            </a:pPr>
            <a:r>
              <a:rPr lang="en-US" sz="3200">
                <a:solidFill>
                  <a:srgbClr val="000000"/>
                </a:solidFill>
                <a:latin typeface="Times New Roman"/>
              </a:rPr>
              <a:t>Sixth Outline Level</a:t>
            </a:r>
            <a:endParaRPr/>
          </a:p>
          <a:p>
            <a:pPr>
              <a:lnSpc>
                <a:spcPct val="100000"/>
              </a:lnSpc>
              <a:buFont typeface="Arial"/>
              <a:buChar char="•"/>
            </a:pPr>
            <a:r>
              <a:rPr lang="en-US" sz="3200">
                <a:solidFill>
                  <a:srgbClr val="000000"/>
                </a:solidFill>
                <a:latin typeface="Times New Roman"/>
              </a:rPr>
              <a:t>Seventh Outline LevelClick to edit Master text styles</a:t>
            </a:r>
            <a:endParaRPr/>
          </a:p>
          <a:p>
            <a:pPr lvl="1">
              <a:lnSpc>
                <a:spcPct val="100000"/>
              </a:lnSpc>
              <a:buFont typeface="Arial"/>
              <a:buChar char="–"/>
            </a:pPr>
            <a:r>
              <a:rPr lang="en-US" sz="2800">
                <a:solidFill>
                  <a:srgbClr val="000000"/>
                </a:solidFill>
                <a:latin typeface="Times New Roman"/>
              </a:rPr>
              <a:t>Second level</a:t>
            </a:r>
            <a:endParaRPr/>
          </a:p>
          <a:p>
            <a:pPr lvl="2">
              <a:lnSpc>
                <a:spcPct val="100000"/>
              </a:lnSpc>
              <a:buFont typeface="Arial"/>
              <a:buChar char="•"/>
            </a:pPr>
            <a:r>
              <a:rPr lang="en-US" sz="2400">
                <a:solidFill>
                  <a:srgbClr val="000000"/>
                </a:solidFill>
                <a:latin typeface="Times New Roman"/>
              </a:rPr>
              <a:t>Third level</a:t>
            </a:r>
            <a:endParaRPr/>
          </a:p>
          <a:p>
            <a:pPr lvl="3">
              <a:lnSpc>
                <a:spcPct val="100000"/>
              </a:lnSpc>
              <a:buFont typeface="Arial"/>
              <a:buChar char="–"/>
            </a:pPr>
            <a:r>
              <a:rPr lang="en-US" sz="2000">
                <a:solidFill>
                  <a:srgbClr val="000000"/>
                </a:solidFill>
                <a:latin typeface="Times New Roman"/>
              </a:rPr>
              <a:t>Fourth level</a:t>
            </a:r>
            <a:endParaRPr/>
          </a:p>
          <a:p>
            <a:pPr lvl="4">
              <a:lnSpc>
                <a:spcPct val="100000"/>
              </a:lnSpc>
              <a:buFont typeface="Arial"/>
              <a:buChar char="»"/>
            </a:pPr>
            <a:r>
              <a:rPr lang="en-US" sz="2000">
                <a:solidFill>
                  <a:srgbClr val="000000"/>
                </a:solidFill>
                <a:latin typeface="Times New Roman"/>
              </a:rPr>
              <a:t>Fifth level</a:t>
            </a:r>
            <a:endParaRPr/>
          </a:p>
        </p:txBody>
      </p:sp>
      <p:sp>
        <p:nvSpPr>
          <p:cNvPr id="2" name="PlaceHolder 3"/>
          <p:cNvSpPr>
            <a:spLocks noGrp="1"/>
          </p:cNvSpPr>
          <p:nvPr>
            <p:ph type="dt"/>
          </p:nvPr>
        </p:nvSpPr>
        <p:spPr>
          <a:xfrm>
            <a:off x="457200" y="6356520"/>
            <a:ext cx="2133360" cy="364680"/>
          </a:xfrm>
          <a:prstGeom prst="rect">
            <a:avLst/>
          </a:prstGeom>
        </p:spPr>
        <p:txBody>
          <a:bodyPr anchor="ctr"/>
          <a:p>
            <a:pPr>
              <a:lnSpc>
                <a:spcPct val="100000"/>
              </a:lnSpc>
            </a:pPr>
            <a:r>
              <a:rPr lang="en-IN" sz="1200">
                <a:solidFill>
                  <a:srgbClr val="8b8b8b"/>
                </a:solidFill>
                <a:latin typeface="Times New Roman"/>
              </a:rPr>
              <a:t>19/01/16</a:t>
            </a:r>
            <a:endParaRPr/>
          </a:p>
        </p:txBody>
      </p:sp>
      <p:sp>
        <p:nvSpPr>
          <p:cNvPr id="3" name="PlaceHolder 4"/>
          <p:cNvSpPr>
            <a:spLocks noGrp="1"/>
          </p:cNvSpPr>
          <p:nvPr>
            <p:ph type="ftr"/>
          </p:nvPr>
        </p:nvSpPr>
        <p:spPr>
          <a:xfrm>
            <a:off x="3124080" y="6356520"/>
            <a:ext cx="2895120" cy="364680"/>
          </a:xfrm>
          <a:prstGeom prst="rect">
            <a:avLst/>
          </a:prstGeom>
        </p:spPr>
        <p:txBody>
          <a:bodyPr anchor="ctr"/>
          <a:p>
            <a:endParaRPr/>
          </a:p>
        </p:txBody>
      </p:sp>
      <p:sp>
        <p:nvSpPr>
          <p:cNvPr id="4" name="PlaceHolder 5"/>
          <p:cNvSpPr>
            <a:spLocks noGrp="1"/>
          </p:cNvSpPr>
          <p:nvPr>
            <p:ph type="sldNum"/>
          </p:nvPr>
        </p:nvSpPr>
        <p:spPr>
          <a:xfrm>
            <a:off x="6553080" y="6356520"/>
            <a:ext cx="2133360" cy="364680"/>
          </a:xfrm>
          <a:prstGeom prst="rect">
            <a:avLst/>
          </a:prstGeom>
        </p:spPr>
        <p:txBody>
          <a:bodyPr anchor="ctr"/>
          <a:p>
            <a:pPr algn="r">
              <a:lnSpc>
                <a:spcPct val="100000"/>
              </a:lnSpc>
            </a:pPr>
            <a:fld id="{68309429-8441-45AB-BAF1-96DD3ADE2731}" type="slidenum">
              <a:rPr lang="en-IN" sz="1200">
                <a:solidFill>
                  <a:srgbClr val="8b8b8b"/>
                </a:solidFill>
                <a:latin typeface="Times New Roman"/>
              </a:rPr>
              <a:t>&lt;number&gt;</a:t>
            </a:fld>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1.xml"/><Relationship Id="rId3"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4" name="TextShape 1"/>
          <p:cNvSpPr txBox="1"/>
          <p:nvPr/>
        </p:nvSpPr>
        <p:spPr>
          <a:xfrm>
            <a:off x="457200" y="274680"/>
            <a:ext cx="8229240" cy="1142640"/>
          </a:xfrm>
          <a:prstGeom prst="rect">
            <a:avLst/>
          </a:prstGeom>
        </p:spPr>
        <p:txBody>
          <a:bodyPr anchor="ctr"/>
          <a:p>
            <a:endParaRPr/>
          </a:p>
        </p:txBody>
      </p:sp>
      <p:sp>
        <p:nvSpPr>
          <p:cNvPr id="45" name="TextShape 2"/>
          <p:cNvSpPr txBox="1"/>
          <p:nvPr/>
        </p:nvSpPr>
        <p:spPr>
          <a:xfrm>
            <a:off x="457200" y="1600200"/>
            <a:ext cx="8229240" cy="4525560"/>
          </a:xfrm>
          <a:prstGeom prst="rect">
            <a:avLst/>
          </a:prstGeom>
        </p:spPr>
        <p:txBody>
          <a:bodyPr/>
          <a:p>
            <a:pPr algn="ctr">
              <a:lnSpc>
                <a:spcPct val="100000"/>
              </a:lnSpc>
            </a:pPr>
            <a:r>
              <a:rPr lang="en-US" sz="4800">
                <a:solidFill>
                  <a:srgbClr val="000000"/>
                </a:solidFill>
                <a:latin typeface="Times New Roman"/>
              </a:rPr>
              <a:t>SWOT Analysis for Individuals</a:t>
            </a:r>
            <a:endParaRPr/>
          </a:p>
          <a:p>
            <a:pPr algn="ctr">
              <a:lnSpc>
                <a:spcPct val="100000"/>
              </a:lnSpc>
            </a:pPr>
            <a:endParaRPr/>
          </a:p>
          <a:p>
            <a:pPr algn="ctr">
              <a:lnSpc>
                <a:spcPct val="100000"/>
              </a:lnSpc>
            </a:pPr>
            <a:r>
              <a:rPr lang="en-US" sz="4000">
                <a:solidFill>
                  <a:srgbClr val="000000"/>
                </a:solidFill>
                <a:latin typeface="Times New Roman"/>
              </a:rPr>
              <a:t>C. W. Von Bergen</a:t>
            </a:r>
            <a:endParaRPr/>
          </a:p>
          <a:p>
            <a:pPr algn="ctr">
              <a:lnSpc>
                <a:spcPct val="100000"/>
              </a:lnSpc>
            </a:pPr>
            <a:r>
              <a:rPr lang="en-US" sz="3200">
                <a:solidFill>
                  <a:srgbClr val="000000"/>
                </a:solidFill>
                <a:latin typeface="Times New Roman"/>
              </a:rPr>
              <a:t>Southeastern Oklahoma State University</a:t>
            </a:r>
            <a:endParaRPr/>
          </a:p>
          <a:p>
            <a:pPr algn="ctr">
              <a:lnSpc>
                <a:spcPct val="100000"/>
              </a:lnSpc>
            </a:pP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2"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Arial"/>
              </a:rPr>
              <a:t>Therefore …</a:t>
            </a:r>
            <a:endParaRPr/>
          </a:p>
        </p:txBody>
      </p:sp>
      <p:sp>
        <p:nvSpPr>
          <p:cNvPr id="63" name="TextShape 2"/>
          <p:cNvSpPr txBox="1"/>
          <p:nvPr/>
        </p:nvSpPr>
        <p:spPr>
          <a:xfrm>
            <a:off x="304920" y="1600200"/>
            <a:ext cx="8534160" cy="4525560"/>
          </a:xfrm>
          <a:prstGeom prst="rect">
            <a:avLst/>
          </a:prstGeom>
        </p:spPr>
        <p:txBody>
          <a:bodyPr/>
          <a:p>
            <a:pPr algn="ctr">
              <a:lnSpc>
                <a:spcPct val="100000"/>
              </a:lnSpc>
            </a:pPr>
            <a:r>
              <a:rPr lang="en-US" sz="4400">
                <a:solidFill>
                  <a:srgbClr val="000000"/>
                </a:solidFill>
                <a:latin typeface="Times New Roman"/>
              </a:rPr>
              <a:t>Develop actions and action plans for moving forward and then evaluate and recalibrate</a:t>
            </a:r>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4" name="TextShape 1"/>
          <p:cNvSpPr txBox="1"/>
          <p:nvPr/>
        </p:nvSpPr>
        <p:spPr>
          <a:xfrm>
            <a:off x="457200" y="274680"/>
            <a:ext cx="8229240" cy="1142640"/>
          </a:xfrm>
          <a:prstGeom prst="rect">
            <a:avLst/>
          </a:prstGeom>
        </p:spPr>
        <p:txBody>
          <a:bodyPr anchor="ctr"/>
          <a:p>
            <a:pPr algn="ctr">
              <a:lnSpc>
                <a:spcPct val="100000"/>
              </a:lnSpc>
            </a:pPr>
            <a:r>
              <a:rPr lang="en-US" sz="4800">
                <a:solidFill>
                  <a:srgbClr val="000000"/>
                </a:solidFill>
                <a:latin typeface="Arial"/>
              </a:rPr>
              <a:t>Personal SWOT Analysis …</a:t>
            </a:r>
            <a:endParaRPr/>
          </a:p>
        </p:txBody>
      </p:sp>
      <p:sp>
        <p:nvSpPr>
          <p:cNvPr id="65" name="TextShape 2"/>
          <p:cNvSpPr txBox="1"/>
          <p:nvPr/>
        </p:nvSpPr>
        <p:spPr>
          <a:xfrm>
            <a:off x="457200" y="1600200"/>
            <a:ext cx="8229240" cy="4525560"/>
          </a:xfrm>
          <a:prstGeom prst="rect">
            <a:avLst/>
          </a:prstGeom>
        </p:spPr>
        <p:txBody>
          <a:bodyPr/>
          <a:p>
            <a:pPr algn="ctr">
              <a:lnSpc>
                <a:spcPct val="100000"/>
              </a:lnSpc>
            </a:pPr>
            <a:r>
              <a:rPr lang="en-US" sz="4800">
                <a:solidFill>
                  <a:srgbClr val="000000"/>
                </a:solidFill>
                <a:latin typeface="Times New Roman"/>
              </a:rPr>
              <a:t>Not the best thing since sliced bread, but pretty darn close</a:t>
            </a:r>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6" name="TextShape 1"/>
          <p:cNvSpPr txBox="1"/>
          <p:nvPr/>
        </p:nvSpPr>
        <p:spPr>
          <a:xfrm>
            <a:off x="457200" y="304920"/>
            <a:ext cx="8229240" cy="1371240"/>
          </a:xfrm>
          <a:prstGeom prst="rect">
            <a:avLst/>
          </a:prstGeom>
        </p:spPr>
        <p:txBody>
          <a:bodyPr anchor="ctr"/>
          <a:p>
            <a:pPr algn="ctr">
              <a:lnSpc>
                <a:spcPct val="100000"/>
              </a:lnSpc>
            </a:pPr>
            <a:r>
              <a:rPr lang="en-US" sz="800">
                <a:solidFill>
                  <a:srgbClr val="000000"/>
                </a:solidFill>
                <a:latin typeface="Arial"/>
              </a:rPr>
              <a:t>SWOT Analysis for Individuals</a:t>
            </a:r>
            <a:r>
              <a:rPr lang="en-US" sz="800">
                <a:solidFill>
                  <a:srgbClr val="000000"/>
                </a:solidFill>
                <a:latin typeface="Arial"/>
              </a:rPr>
              <a:t>
</a:t>
            </a:r>
            <a:endParaRPr/>
          </a:p>
        </p:txBody>
      </p:sp>
      <p:sp>
        <p:nvSpPr>
          <p:cNvPr id="47" name="TextShape 2"/>
          <p:cNvSpPr txBox="1"/>
          <p:nvPr/>
        </p:nvSpPr>
        <p:spPr>
          <a:xfrm>
            <a:off x="1368000" y="1584000"/>
            <a:ext cx="6031080" cy="4525560"/>
          </a:xfrm>
          <a:prstGeom prst="rect">
            <a:avLst/>
          </a:prstGeom>
        </p:spPr>
        <p:txBody>
          <a:bodyPr/>
          <a:p>
            <a:pPr>
              <a:lnSpc>
                <a:spcPct val="100000"/>
              </a:lnSpc>
              <a:buFont typeface="Arial"/>
              <a:buChar char="•"/>
            </a:pPr>
            <a:r>
              <a:rPr lang="en-US" sz="800">
                <a:solidFill>
                  <a:srgbClr val="000000"/>
                </a:solidFill>
                <a:latin typeface="Arial"/>
              </a:rPr>
              <a:t>“</a:t>
            </a:r>
            <a:r>
              <a:rPr lang="en-US" sz="800">
                <a:solidFill>
                  <a:srgbClr val="000000"/>
                </a:solidFill>
                <a:latin typeface="Arial"/>
              </a:rPr>
              <a:t>Those with keen understanding of their strengths and needs are in much better position than those with limited or faulty self-knowledge. </a:t>
            </a:r>
            <a:endParaRPr/>
          </a:p>
          <a:p>
            <a:pPr>
              <a:lnSpc>
                <a:spcPct val="100000"/>
              </a:lnSpc>
            </a:pPr>
            <a:r>
              <a:rPr lang="en-US" sz="800">
                <a:solidFill>
                  <a:srgbClr val="000000"/>
                </a:solidFill>
                <a:latin typeface="Arial"/>
              </a:rPr>
              <a:t>    </a:t>
            </a:r>
            <a:r>
              <a:rPr lang="en-US" sz="800">
                <a:solidFill>
                  <a:srgbClr val="000000"/>
                </a:solidFill>
                <a:latin typeface="Arial"/>
              </a:rPr>
              <a:t>	</a:t>
            </a:r>
            <a:r>
              <a:rPr lang="en-US" sz="800">
                <a:solidFill>
                  <a:srgbClr val="000000"/>
                </a:solidFill>
                <a:latin typeface="Arial"/>
              </a:rPr>
              <a:t>	</a:t>
            </a:r>
            <a:r>
              <a:rPr lang="en-US" sz="800">
                <a:solidFill>
                  <a:srgbClr val="000000"/>
                </a:solidFill>
                <a:latin typeface="Arial"/>
              </a:rPr>
              <a:t> </a:t>
            </a:r>
            <a:r>
              <a:rPr lang="en-US" sz="800">
                <a:solidFill>
                  <a:srgbClr val="000000"/>
                </a:solidFill>
                <a:latin typeface="Arial"/>
              </a:rPr>
              <a:t>	</a:t>
            </a:r>
            <a:r>
              <a:rPr lang="en-US" sz="800">
                <a:solidFill>
                  <a:srgbClr val="000000"/>
                </a:solidFill>
                <a:latin typeface="Arial"/>
              </a:rPr>
              <a:t> —</a:t>
            </a:r>
            <a:r>
              <a:rPr lang="en-US" sz="800">
                <a:solidFill>
                  <a:srgbClr val="000000"/>
                </a:solidFill>
                <a:latin typeface="Arial"/>
              </a:rPr>
              <a:t>Howard Gardner, </a:t>
            </a:r>
            <a:r>
              <a:rPr i="1" lang="en-US" sz="800">
                <a:solidFill>
                  <a:srgbClr val="000000"/>
                </a:solidFill>
                <a:latin typeface="Arial"/>
              </a:rPr>
              <a:t>Frames of Mind</a:t>
            </a:r>
            <a:r>
              <a:rPr lang="en-US" sz="800">
                <a:solidFill>
                  <a:srgbClr val="000000"/>
                </a:solidFill>
                <a:latin typeface="Arial"/>
              </a:rPr>
              <a:t> </a:t>
            </a:r>
            <a:endParaRPr/>
          </a:p>
          <a:p>
            <a:pPr>
              <a:lnSpc>
                <a:spcPct val="100000"/>
              </a:lnSpc>
            </a:pPr>
            <a:endParaRPr/>
          </a:p>
          <a:p>
            <a:pPr>
              <a:lnSpc>
                <a:spcPct val="100000"/>
              </a:lnSpc>
              <a:buFont typeface="Arial"/>
              <a:buChar char="•"/>
            </a:pPr>
            <a:r>
              <a:rPr lang="en-US" sz="800">
                <a:solidFill>
                  <a:srgbClr val="000000"/>
                </a:solidFill>
                <a:latin typeface="Arial"/>
              </a:rPr>
              <a:t>Employment counselors and career development specialists should be familiar with this approach.</a:t>
            </a:r>
            <a:endParaRPr/>
          </a:p>
          <a:p>
            <a:pPr>
              <a:lnSpc>
                <a:spcPct val="100000"/>
              </a:lnSpc>
            </a:pPr>
            <a:r>
              <a:rPr lang="en-US" sz="800">
                <a:solidFill>
                  <a:srgbClr val="000000"/>
                </a:solidFill>
                <a:latin typeface="Arial"/>
              </a:rPr>
              <a:t>From strategic planning</a:t>
            </a:r>
            <a:endParaRPr/>
          </a:p>
          <a:p>
            <a:r>
              <a:rPr lang="en-US" sz="800">
                <a:solidFill>
                  <a:srgbClr val="000000"/>
                </a:solidFill>
                <a:latin typeface="Arial"/>
              </a:rPr>
              <a:t>S—strength</a:t>
            </a:r>
            <a:endParaRPr/>
          </a:p>
          <a:p>
            <a:r>
              <a:rPr lang="en-US" sz="800">
                <a:solidFill>
                  <a:srgbClr val="000000"/>
                </a:solidFill>
                <a:latin typeface="Arial"/>
              </a:rPr>
              <a:t>W—weakness</a:t>
            </a:r>
            <a:endParaRPr/>
          </a:p>
          <a:p>
            <a:r>
              <a:rPr lang="en-US" sz="800">
                <a:solidFill>
                  <a:srgbClr val="000000"/>
                </a:solidFill>
                <a:latin typeface="Arial"/>
              </a:rPr>
              <a:t>O—opportunity</a:t>
            </a:r>
            <a:endParaRPr/>
          </a:p>
          <a:p>
            <a:r>
              <a:rPr lang="en-US" sz="800">
                <a:solidFill>
                  <a:srgbClr val="000000"/>
                </a:solidFill>
                <a:latin typeface="Arial"/>
              </a:rPr>
              <a:t>T—threat </a:t>
            </a:r>
            <a:endParaRPr/>
          </a:p>
          <a:p>
            <a:pPr>
              <a:lnSpc>
                <a:spcPct val="100000"/>
              </a:lnSpc>
            </a:pPr>
            <a:r>
              <a:rPr lang="en-US" sz="800">
                <a:solidFill>
                  <a:srgbClr val="000000"/>
                </a:solidFill>
                <a:latin typeface="Arial"/>
              </a:rPr>
              <a:t>Perspectives</a:t>
            </a:r>
            <a:endParaRPr/>
          </a:p>
          <a:p>
            <a:r>
              <a:rPr lang="en-US" sz="800">
                <a:solidFill>
                  <a:srgbClr val="000000"/>
                </a:solidFill>
                <a:latin typeface="Arial"/>
              </a:rPr>
              <a:t>Internal (strengths, weaknesses)</a:t>
            </a:r>
            <a:endParaRPr/>
          </a:p>
          <a:p>
            <a:r>
              <a:rPr lang="en-US" sz="800">
                <a:solidFill>
                  <a:srgbClr val="000000"/>
                </a:solidFill>
                <a:latin typeface="Arial"/>
              </a:rPr>
              <a:t>External (opportunities, threats)</a:t>
            </a:r>
            <a:endParaRPr/>
          </a:p>
          <a:p>
            <a:pPr>
              <a:lnSpc>
                <a:spcPct val="100000"/>
              </a:lnSpc>
            </a:pPr>
            <a:endParaRPr/>
          </a:p>
          <a:p>
            <a:pPr>
              <a:lnSpc>
                <a:spcPct val="100000"/>
              </a:lnSpc>
            </a:pP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8" name="TextShape 1"/>
          <p:cNvSpPr txBox="1"/>
          <p:nvPr/>
        </p:nvSpPr>
        <p:spPr>
          <a:xfrm>
            <a:off x="0" y="274680"/>
            <a:ext cx="9143640" cy="1142640"/>
          </a:xfrm>
          <a:prstGeom prst="rect">
            <a:avLst/>
          </a:prstGeom>
        </p:spPr>
        <p:txBody>
          <a:bodyPr anchor="ctr"/>
          <a:p>
            <a:pPr algn="ctr">
              <a:lnSpc>
                <a:spcPct val="100000"/>
              </a:lnSpc>
            </a:pPr>
            <a:r>
              <a:rPr lang="en-US" sz="4400">
                <a:solidFill>
                  <a:srgbClr val="000000"/>
                </a:solidFill>
                <a:latin typeface="Arial"/>
              </a:rPr>
              <a:t>
</a:t>
            </a:r>
            <a:r>
              <a:rPr lang="en-US" sz="4400">
                <a:solidFill>
                  <a:srgbClr val="000000"/>
                </a:solidFill>
                <a:latin typeface="Arial"/>
              </a:rPr>
              <a:t>Strategic Planning and SWOT Analysis</a:t>
            </a:r>
            <a:r>
              <a:rPr lang="en-US" sz="4400">
                <a:solidFill>
                  <a:srgbClr val="000000"/>
                </a:solidFill>
                <a:latin typeface="Arial"/>
              </a:rPr>
              <a:t>
</a:t>
            </a:r>
            <a:endParaRPr/>
          </a:p>
        </p:txBody>
      </p:sp>
      <p:sp>
        <p:nvSpPr>
          <p:cNvPr id="49" name="TextShape 2"/>
          <p:cNvSpPr txBox="1"/>
          <p:nvPr/>
        </p:nvSpPr>
        <p:spPr>
          <a:xfrm>
            <a:off x="457200" y="1600200"/>
            <a:ext cx="8229240" cy="4525560"/>
          </a:xfrm>
          <a:prstGeom prst="rect">
            <a:avLst/>
          </a:prstGeom>
        </p:spPr>
        <p:txBody>
          <a:bodyPr/>
          <a:p>
            <a:pPr>
              <a:lnSpc>
                <a:spcPct val="100000"/>
              </a:lnSpc>
              <a:buFont typeface="Arial"/>
              <a:buChar char="•"/>
            </a:pPr>
            <a:r>
              <a:rPr lang="en-US" sz="3200">
                <a:solidFill>
                  <a:srgbClr val="000000"/>
                </a:solidFill>
                <a:latin typeface="Times New Roman"/>
              </a:rPr>
              <a:t>From strategic planning</a:t>
            </a:r>
            <a:endParaRPr/>
          </a:p>
          <a:p>
            <a:pPr lvl="1">
              <a:lnSpc>
                <a:spcPct val="100000"/>
              </a:lnSpc>
              <a:buFont typeface="Arial"/>
              <a:buChar char="–"/>
            </a:pPr>
            <a:r>
              <a:rPr lang="en-US" sz="2800">
                <a:solidFill>
                  <a:srgbClr val="000000"/>
                </a:solidFill>
                <a:latin typeface="Times New Roman"/>
              </a:rPr>
              <a:t>S—strength</a:t>
            </a:r>
            <a:endParaRPr/>
          </a:p>
          <a:p>
            <a:pPr lvl="1">
              <a:lnSpc>
                <a:spcPct val="100000"/>
              </a:lnSpc>
              <a:buFont typeface="Arial"/>
              <a:buChar char="–"/>
            </a:pPr>
            <a:r>
              <a:rPr lang="en-US" sz="2800">
                <a:solidFill>
                  <a:srgbClr val="000000"/>
                </a:solidFill>
                <a:latin typeface="Times New Roman"/>
              </a:rPr>
              <a:t>W—weakness</a:t>
            </a:r>
            <a:endParaRPr/>
          </a:p>
          <a:p>
            <a:pPr lvl="1">
              <a:lnSpc>
                <a:spcPct val="100000"/>
              </a:lnSpc>
              <a:buFont typeface="Arial"/>
              <a:buChar char="–"/>
            </a:pPr>
            <a:r>
              <a:rPr lang="en-US" sz="2800">
                <a:solidFill>
                  <a:srgbClr val="000000"/>
                </a:solidFill>
                <a:latin typeface="Times New Roman"/>
              </a:rPr>
              <a:t>O—opportunity</a:t>
            </a:r>
            <a:endParaRPr/>
          </a:p>
          <a:p>
            <a:pPr lvl="1">
              <a:lnSpc>
                <a:spcPct val="100000"/>
              </a:lnSpc>
              <a:buFont typeface="Arial"/>
              <a:buChar char="–"/>
            </a:pPr>
            <a:r>
              <a:rPr lang="en-US" sz="2800">
                <a:solidFill>
                  <a:srgbClr val="000000"/>
                </a:solidFill>
                <a:latin typeface="Times New Roman"/>
              </a:rPr>
              <a:t>T—threat </a:t>
            </a:r>
            <a:endParaRPr/>
          </a:p>
          <a:p>
            <a:pPr>
              <a:lnSpc>
                <a:spcPct val="100000"/>
              </a:lnSpc>
              <a:buFont typeface="Arial"/>
              <a:buChar char="•"/>
            </a:pPr>
            <a:r>
              <a:rPr lang="en-US" sz="3200">
                <a:solidFill>
                  <a:srgbClr val="000000"/>
                </a:solidFill>
                <a:latin typeface="Times New Roman"/>
              </a:rPr>
              <a:t>Perspectives</a:t>
            </a:r>
            <a:endParaRPr/>
          </a:p>
          <a:p>
            <a:pPr lvl="1">
              <a:lnSpc>
                <a:spcPct val="100000"/>
              </a:lnSpc>
              <a:buFont typeface="Arial"/>
              <a:buChar char="–"/>
            </a:pPr>
            <a:r>
              <a:rPr lang="en-US" sz="2800">
                <a:solidFill>
                  <a:srgbClr val="000000"/>
                </a:solidFill>
                <a:latin typeface="Times New Roman"/>
              </a:rPr>
              <a:t>Internal (strengths, weaknesses)</a:t>
            </a:r>
            <a:endParaRPr/>
          </a:p>
          <a:p>
            <a:pPr lvl="1">
              <a:lnSpc>
                <a:spcPct val="100000"/>
              </a:lnSpc>
              <a:buFont typeface="Arial"/>
              <a:buChar char="–"/>
            </a:pPr>
            <a:r>
              <a:rPr lang="en-US" sz="2800">
                <a:solidFill>
                  <a:srgbClr val="000000"/>
                </a:solidFill>
                <a:latin typeface="Times New Roman"/>
              </a:rPr>
              <a:t>External (opportunities, threats)</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0" name="TextShape 1"/>
          <p:cNvSpPr txBox="1"/>
          <p:nvPr/>
        </p:nvSpPr>
        <p:spPr>
          <a:xfrm>
            <a:off x="228600" y="274680"/>
            <a:ext cx="8610120" cy="1142640"/>
          </a:xfrm>
          <a:prstGeom prst="rect">
            <a:avLst/>
          </a:prstGeom>
        </p:spPr>
        <p:txBody>
          <a:bodyPr anchor="ctr"/>
          <a:p>
            <a:pPr algn="ctr">
              <a:lnSpc>
                <a:spcPct val="100000"/>
              </a:lnSpc>
            </a:pPr>
            <a:r>
              <a:rPr lang="en-US" sz="4400">
                <a:solidFill>
                  <a:srgbClr val="000000"/>
                </a:solidFill>
                <a:latin typeface="Arial"/>
              </a:rPr>
              <a:t>The Strategic Management Process </a:t>
            </a:r>
            <a:endParaRPr/>
          </a:p>
        </p:txBody>
      </p:sp>
      <p:pic>
        <p:nvPicPr>
          <p:cNvPr id="51" name="Content Placeholder 3" descr=""/>
          <p:cNvPicPr/>
          <p:nvPr/>
        </p:nvPicPr>
        <p:blipFill>
          <a:blip r:embed="rId1"/>
          <a:stretch>
            <a:fillRect/>
          </a:stretch>
        </p:blipFill>
        <p:spPr>
          <a:xfrm>
            <a:off x="304920" y="1523880"/>
            <a:ext cx="8534160" cy="4952520"/>
          </a:xfrm>
          <a:prstGeom prst="rect">
            <a:avLst/>
          </a:prstGeom>
          <a:ln>
            <a:noFill/>
          </a:ln>
        </p:spPr>
      </p:pic>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2"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Arial"/>
              </a:rPr>
              <a:t>A SWOT Analysis</a:t>
            </a:r>
            <a:endParaRPr/>
          </a:p>
        </p:txBody>
      </p:sp>
      <p:sp>
        <p:nvSpPr>
          <p:cNvPr id="53" name="TextShape 2"/>
          <p:cNvSpPr txBox="1"/>
          <p:nvPr/>
        </p:nvSpPr>
        <p:spPr>
          <a:xfrm>
            <a:off x="457200" y="1600200"/>
            <a:ext cx="8229240" cy="4525560"/>
          </a:xfrm>
          <a:prstGeom prst="rect">
            <a:avLst/>
          </a:prstGeom>
        </p:spPr>
        <p:txBody>
          <a:bodyPr/>
          <a:p>
            <a:pPr>
              <a:lnSpc>
                <a:spcPct val="100000"/>
              </a:lnSpc>
              <a:buFont typeface="Arial"/>
              <a:buChar char="•"/>
            </a:pPr>
            <a:r>
              <a:rPr lang="en-US" sz="3200">
                <a:solidFill>
                  <a:srgbClr val="000000"/>
                </a:solidFill>
                <a:latin typeface="Times New Roman"/>
              </a:rPr>
              <a:t>… </a:t>
            </a:r>
            <a:r>
              <a:rPr lang="en-US" sz="3200">
                <a:solidFill>
                  <a:srgbClr val="000000"/>
                </a:solidFill>
                <a:latin typeface="Times New Roman"/>
              </a:rPr>
              <a:t>serves to uncover the optimal match between the internal strengths and weaknesses of a given firm and the environmental trends (opportunities and threats) that the business must fact in the marketplace. </a:t>
            </a:r>
            <a:endParaRPr/>
          </a:p>
          <a:p>
            <a:pPr>
              <a:lnSpc>
                <a:spcPct val="100000"/>
              </a:lnSpc>
              <a:buFont typeface="Arial"/>
              <a:buChar char="•"/>
            </a:pPr>
            <a:r>
              <a:rPr lang="en-US" sz="3200">
                <a:solidFill>
                  <a:srgbClr val="000000"/>
                </a:solidFill>
                <a:latin typeface="Times New Roman"/>
              </a:rPr>
              <a:t>The most well-known strategic planning tool.</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4"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Arial"/>
              </a:rPr>
              <a:t>SWOT Analysis for Individuals</a:t>
            </a:r>
            <a:endParaRPr/>
          </a:p>
        </p:txBody>
      </p:sp>
      <p:sp>
        <p:nvSpPr>
          <p:cNvPr id="55" name="TextShape 2"/>
          <p:cNvSpPr txBox="1"/>
          <p:nvPr/>
        </p:nvSpPr>
        <p:spPr>
          <a:xfrm>
            <a:off x="228600" y="1600200"/>
            <a:ext cx="8686440" cy="4876560"/>
          </a:xfrm>
          <a:prstGeom prst="rect">
            <a:avLst/>
          </a:prstGeom>
        </p:spPr>
        <p:txBody>
          <a:bodyPr/>
          <a:p>
            <a:pPr>
              <a:lnSpc>
                <a:spcPct val="100000"/>
              </a:lnSpc>
              <a:buFont typeface="Arial"/>
              <a:buChar char="•"/>
            </a:pPr>
            <a:r>
              <a:rPr lang="en-US" sz="3200">
                <a:solidFill>
                  <a:srgbClr val="000000"/>
                </a:solidFill>
                <a:latin typeface="Times New Roman"/>
              </a:rPr>
              <a:t>Many business students are familiar with the idea of SWOT analysis since it is much discussed in business curriculum</a:t>
            </a:r>
            <a:endParaRPr/>
          </a:p>
          <a:p>
            <a:pPr>
              <a:lnSpc>
                <a:spcPct val="100000"/>
              </a:lnSpc>
              <a:buFont typeface="Arial"/>
              <a:buChar char="•"/>
            </a:pPr>
            <a:r>
              <a:rPr lang="en-US" sz="3200">
                <a:solidFill>
                  <a:srgbClr val="000000"/>
                </a:solidFill>
                <a:latin typeface="Times New Roman"/>
              </a:rPr>
              <a:t>The rise of the Protean career</a:t>
            </a:r>
            <a:endParaRPr/>
          </a:p>
          <a:p>
            <a:pPr lvl="1">
              <a:lnSpc>
                <a:spcPct val="100000"/>
              </a:lnSpc>
              <a:buFont typeface="Arial"/>
              <a:buChar char="–"/>
            </a:pPr>
            <a:r>
              <a:rPr lang="en-US" sz="2800">
                <a:solidFill>
                  <a:srgbClr val="000000"/>
                </a:solidFill>
                <a:latin typeface="Times New Roman"/>
              </a:rPr>
              <a:t>Workers must take more control of their careers</a:t>
            </a:r>
            <a:endParaRPr/>
          </a:p>
          <a:p>
            <a:pPr lvl="1">
              <a:lnSpc>
                <a:spcPct val="100000"/>
              </a:lnSpc>
              <a:buFont typeface="Arial"/>
              <a:buChar char="–"/>
            </a:pPr>
            <a:r>
              <a:rPr lang="en-US" sz="2800">
                <a:solidFill>
                  <a:srgbClr val="000000"/>
                </a:solidFill>
                <a:latin typeface="Times New Roman"/>
              </a:rPr>
              <a:t>Employees must look out for their own employability</a:t>
            </a:r>
            <a:endParaRPr/>
          </a:p>
          <a:p>
            <a:pPr lvl="1">
              <a:lnSpc>
                <a:spcPct val="100000"/>
              </a:lnSpc>
              <a:buFont typeface="Arial"/>
              <a:buChar char="–"/>
            </a:pPr>
            <a:r>
              <a:rPr lang="en-US" sz="2800">
                <a:solidFill>
                  <a:srgbClr val="000000"/>
                </a:solidFill>
                <a:latin typeface="Times New Roman"/>
              </a:rPr>
              <a:t>People must periodically reinvent themselves</a:t>
            </a:r>
            <a:endParaRPr/>
          </a:p>
          <a:p>
            <a:pPr>
              <a:lnSpc>
                <a:spcPct val="100000"/>
              </a:lnSpc>
              <a:buFont typeface="Arial"/>
              <a:buChar char="•"/>
            </a:pPr>
            <a:r>
              <a:rPr lang="en-US" sz="3200">
                <a:solidFill>
                  <a:srgbClr val="000000"/>
                </a:solidFill>
                <a:latin typeface="Times New Roman"/>
              </a:rPr>
              <a:t>Individuals must develop competitive skills needed in the marketplace</a:t>
            </a:r>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6"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Arial"/>
              </a:rPr>
              <a:t>Personal SWOT</a:t>
            </a:r>
            <a:endParaRPr/>
          </a:p>
        </p:txBody>
      </p:sp>
      <p:sp>
        <p:nvSpPr>
          <p:cNvPr id="57" name="TextShape 2"/>
          <p:cNvSpPr txBox="1"/>
          <p:nvPr/>
        </p:nvSpPr>
        <p:spPr>
          <a:xfrm>
            <a:off x="457200" y="1600200"/>
            <a:ext cx="8229240" cy="4876560"/>
          </a:xfrm>
          <a:prstGeom prst="rect">
            <a:avLst/>
          </a:prstGeom>
        </p:spPr>
        <p:txBody>
          <a:bodyPr/>
          <a:p>
            <a:pPr algn="ctr">
              <a:lnSpc>
                <a:spcPct val="100000"/>
              </a:lnSpc>
            </a:pPr>
            <a:r>
              <a:rPr lang="en-US" sz="4800">
                <a:solidFill>
                  <a:srgbClr val="000000"/>
                </a:solidFill>
                <a:latin typeface="Times New Roman"/>
              </a:rPr>
              <a:t>Combination of …</a:t>
            </a:r>
            <a:endParaRPr/>
          </a:p>
          <a:p>
            <a:pPr>
              <a:lnSpc>
                <a:spcPct val="100000"/>
              </a:lnSpc>
              <a:buFont typeface="Arial"/>
              <a:buChar char="•"/>
            </a:pPr>
            <a:r>
              <a:rPr lang="en-US" sz="3200">
                <a:solidFill>
                  <a:srgbClr val="000000"/>
                </a:solidFill>
                <a:latin typeface="Times New Roman"/>
              </a:rPr>
              <a:t>Self-assessment tool</a:t>
            </a:r>
            <a:endParaRPr/>
          </a:p>
          <a:p>
            <a:pPr>
              <a:lnSpc>
                <a:spcPct val="100000"/>
              </a:lnSpc>
              <a:buFont typeface="Arial"/>
              <a:buChar char="•"/>
            </a:pPr>
            <a:r>
              <a:rPr lang="en-US" sz="3200">
                <a:solidFill>
                  <a:srgbClr val="000000"/>
                </a:solidFill>
                <a:latin typeface="Times New Roman"/>
              </a:rPr>
              <a:t>Strategic planning activity</a:t>
            </a:r>
            <a:endParaRPr/>
          </a:p>
          <a:p>
            <a:pPr>
              <a:lnSpc>
                <a:spcPct val="100000"/>
              </a:lnSpc>
            </a:pPr>
            <a:endParaRPr/>
          </a:p>
          <a:p>
            <a:pPr algn="ctr">
              <a:lnSpc>
                <a:spcPct val="100000"/>
              </a:lnSpc>
            </a:pPr>
            <a:r>
              <a:rPr lang="en-US" sz="4800">
                <a:solidFill>
                  <a:srgbClr val="000000"/>
                </a:solidFill>
                <a:latin typeface="Times New Roman"/>
              </a:rPr>
              <a:t>And Created …</a:t>
            </a:r>
            <a:endParaRPr/>
          </a:p>
          <a:p>
            <a:pPr>
              <a:lnSpc>
                <a:spcPct val="100000"/>
              </a:lnSpc>
              <a:buFont typeface="Arial"/>
              <a:buChar char="•"/>
            </a:pPr>
            <a:r>
              <a:rPr lang="en-US" sz="3200">
                <a:solidFill>
                  <a:srgbClr val="000000"/>
                </a:solidFill>
                <a:latin typeface="Times New Roman"/>
              </a:rPr>
              <a:t>In light of an individual’s personal mission statement</a:t>
            </a:r>
            <a:endParaRPr/>
          </a:p>
          <a:p>
            <a:pPr>
              <a:lnSpc>
                <a:spcPct val="100000"/>
              </a:lnSpc>
              <a:buFont typeface="Arial"/>
              <a:buChar char="•"/>
            </a:pPr>
            <a:r>
              <a:rPr lang="en-US" sz="3200">
                <a:solidFill>
                  <a:srgbClr val="000000"/>
                </a:solidFill>
                <a:latin typeface="Times New Roman"/>
              </a:rPr>
              <a:t>Their vision of where they see themselves in the future</a:t>
            </a:r>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8"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Arial"/>
              </a:rPr>
              <a:t>Personal SWOT Analysis Template</a:t>
            </a:r>
            <a:endParaRPr/>
          </a:p>
        </p:txBody>
      </p:sp>
      <p:pic>
        <p:nvPicPr>
          <p:cNvPr id="59" name="Content Placeholder 3" descr=""/>
          <p:cNvPicPr/>
          <p:nvPr/>
        </p:nvPicPr>
        <p:blipFill>
          <a:blip r:embed="rId1"/>
          <a:stretch>
            <a:fillRect/>
          </a:stretch>
        </p:blipFill>
        <p:spPr>
          <a:xfrm>
            <a:off x="762120" y="1600200"/>
            <a:ext cx="7619760" cy="4876560"/>
          </a:xfrm>
          <a:prstGeom prst="rect">
            <a:avLst/>
          </a:prstGeom>
          <a:ln>
            <a:noFill/>
          </a:ln>
        </p:spPr>
      </p:pic>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0" name="TextShape 1"/>
          <p:cNvSpPr txBox="1"/>
          <p:nvPr/>
        </p:nvSpPr>
        <p:spPr>
          <a:xfrm>
            <a:off x="457200" y="274680"/>
            <a:ext cx="8229240" cy="1142640"/>
          </a:xfrm>
          <a:prstGeom prst="rect">
            <a:avLst/>
          </a:prstGeom>
        </p:spPr>
        <p:txBody>
          <a:bodyPr anchor="ctr"/>
          <a:p>
            <a:pPr algn="ctr">
              <a:lnSpc>
                <a:spcPct val="100000"/>
              </a:lnSpc>
            </a:pPr>
            <a:r>
              <a:rPr lang="en-US" sz="4400">
                <a:solidFill>
                  <a:srgbClr val="000000"/>
                </a:solidFill>
                <a:latin typeface="Arial"/>
              </a:rPr>
              <a:t>Primary Misuse of SWOT</a:t>
            </a:r>
            <a:endParaRPr/>
          </a:p>
        </p:txBody>
      </p:sp>
      <p:sp>
        <p:nvSpPr>
          <p:cNvPr id="61" name="TextShape 2"/>
          <p:cNvSpPr txBox="1"/>
          <p:nvPr/>
        </p:nvSpPr>
        <p:spPr>
          <a:xfrm>
            <a:off x="457200" y="1600200"/>
            <a:ext cx="8229240" cy="4525560"/>
          </a:xfrm>
          <a:prstGeom prst="rect">
            <a:avLst/>
          </a:prstGeom>
        </p:spPr>
        <p:txBody>
          <a:bodyPr/>
          <a:p>
            <a:pPr algn="ctr">
              <a:lnSpc>
                <a:spcPct val="100000"/>
              </a:lnSpc>
            </a:pPr>
            <a:r>
              <a:rPr lang="en-US" sz="3600">
                <a:solidFill>
                  <a:srgbClr val="000000"/>
                </a:solidFill>
                <a:latin typeface="Times New Roman"/>
              </a:rPr>
              <a:t>The failure to link outcomes of SWOT exercises to the rest of the planning system has been suggested as the key problem of the SWOT tool </a:t>
            </a:r>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