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91" r:id="rId24"/>
    <p:sldId id="287" r:id="rId25"/>
    <p:sldId id="288" r:id="rId26"/>
    <p:sldId id="289" r:id="rId27"/>
    <p:sldId id="290" r:id="rId28"/>
    <p:sldId id="29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7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5" autoAdjust="0"/>
  </p:normalViewPr>
  <p:slideViewPr>
    <p:cSldViewPr snapToGrid="0" snapToObjects="1">
      <p:cViewPr varScale="1">
        <p:scale>
          <a:sx n="167" d="100"/>
          <a:sy n="167" d="100"/>
        </p:scale>
        <p:origin x="-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Data 1</c:v>
                </c:pt>
              </c:strCache>
            </c:strRef>
          </c:tx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2013.0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5.0</c:v>
                </c:pt>
                <c:pt idx="1">
                  <c:v>10.0</c:v>
                </c:pt>
                <c:pt idx="2">
                  <c:v>15.0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Data 2</c:v>
                </c:pt>
              </c:strCache>
            </c:strRef>
          </c:tx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2013.0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5.0</c:v>
                </c:pt>
                <c:pt idx="1">
                  <c:v>10.0</c:v>
                </c:pt>
                <c:pt idx="2">
                  <c:v>15.0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Data 3</c:v>
                </c:pt>
              </c:strCache>
            </c:strRef>
          </c:tx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2013.0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15.0</c:v>
                </c:pt>
                <c:pt idx="1">
                  <c:v>30.0</c:v>
                </c:pt>
                <c:pt idx="2">
                  <c:v>45.0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Data 4</c:v>
                </c:pt>
              </c:strCache>
            </c:strRef>
          </c:tx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2013.0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15.0</c:v>
                </c:pt>
                <c:pt idx="1">
                  <c:v>30.0</c:v>
                </c:pt>
                <c:pt idx="2">
                  <c:v>45.0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Data 5</c:v>
                </c:pt>
              </c:strCache>
            </c:strRef>
          </c:tx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2013.0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20.0</c:v>
                </c:pt>
                <c:pt idx="1">
                  <c:v>25.0</c:v>
                </c:pt>
                <c:pt idx="2">
                  <c:v>50.0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7120280"/>
        <c:axId val="-2051624712"/>
      </c:barChart>
      <c:catAx>
        <c:axId val="-2047120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-2051624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516247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047120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Data 1</c:v>
                </c:pt>
              </c:strCache>
            </c:strRef>
          </c:tx>
          <c:marker>
            <c:symbol val="none"/>
          </c:marker>
          <c:cat>
            <c:numRef>
              <c:f>Sheet1!$B$1:$D$1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2013.0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5.0</c:v>
                </c:pt>
                <c:pt idx="1">
                  <c:v>10.0</c:v>
                </c:pt>
                <c:pt idx="2">
                  <c:v>15.0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Data 2</c:v>
                </c:pt>
              </c:strCache>
            </c:strRef>
          </c:tx>
          <c:marker>
            <c:symbol val="none"/>
          </c:marker>
          <c:cat>
            <c:numRef>
              <c:f>Sheet1!$B$1:$D$1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2013.0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5.0</c:v>
                </c:pt>
                <c:pt idx="1">
                  <c:v>10.0</c:v>
                </c:pt>
                <c:pt idx="2">
                  <c:v>15.0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Data 3</c:v>
                </c:pt>
              </c:strCache>
            </c:strRef>
          </c:tx>
          <c:marker>
            <c:symbol val="none"/>
          </c:marker>
          <c:cat>
            <c:numRef>
              <c:f>Sheet1!$B$1:$D$1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2013.0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15.0</c:v>
                </c:pt>
                <c:pt idx="1">
                  <c:v>30.0</c:v>
                </c:pt>
                <c:pt idx="2">
                  <c:v>45.0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Data 4</c:v>
                </c:pt>
              </c:strCache>
            </c:strRef>
          </c:tx>
          <c:marker>
            <c:symbol val="none"/>
          </c:marker>
          <c:cat>
            <c:numRef>
              <c:f>Sheet1!$B$1:$D$1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2013.0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15.0</c:v>
                </c:pt>
                <c:pt idx="1">
                  <c:v>30.0</c:v>
                </c:pt>
                <c:pt idx="2">
                  <c:v>45.0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Data 5</c:v>
                </c:pt>
              </c:strCache>
            </c:strRef>
          </c:tx>
          <c:marker>
            <c:symbol val="none"/>
          </c:marker>
          <c:cat>
            <c:numRef>
              <c:f>Sheet1!$B$1:$D$1</c:f>
              <c:numCache>
                <c:formatCode>General</c:formatCode>
                <c:ptCount val="3"/>
                <c:pt idx="0">
                  <c:v>2010.0</c:v>
                </c:pt>
                <c:pt idx="1">
                  <c:v>2011.0</c:v>
                </c:pt>
                <c:pt idx="2">
                  <c:v>2013.0</c:v>
                </c:pt>
              </c:numCache>
            </c:numRef>
          </c:cat>
          <c:val>
            <c:numRef>
              <c:f>Sheet1!$B$6:$D$6</c:f>
              <c:numCache>
                <c:formatCode>General</c:formatCode>
                <c:ptCount val="3"/>
                <c:pt idx="0">
                  <c:v>20.0</c:v>
                </c:pt>
                <c:pt idx="1">
                  <c:v>25.0</c:v>
                </c:pt>
                <c:pt idx="2">
                  <c:v>50.0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047419416"/>
        <c:axId val="-2047069176"/>
      </c:lineChart>
      <c:catAx>
        <c:axId val="-204741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-2047069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0470691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047419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1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9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3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4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8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1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3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3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E1A8-3C0F-BC4C-B44F-EFDB1FEADDED}" type="datetimeFigureOut">
              <a:rPr lang="en-US" smtClean="0"/>
              <a:t>3/20/14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AFE1-CB22-F940-980C-48D10E4E7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7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4FF1E1A8-3C0F-BC4C-B44F-EFDB1FEADDED}" type="datetimeFigureOut">
              <a:rPr lang="en-US" smtClean="0"/>
              <a:pPr/>
              <a:t>3/20/14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5D62AFE1-CB22-F940-980C-48D10E4E79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2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187EC5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GoLeanSixSigma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4.xlsx"/><Relationship Id="rId4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6.xlsx"/><Relationship Id="rId4" Type="http://schemas.openxmlformats.org/officeDocument/2006/relationships/image" Target="../media/image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7.xlsx"/><Relationship Id="rId4" Type="http://schemas.openxmlformats.org/officeDocument/2006/relationships/image" Target="../media/image8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Sheet9.xlsx"/><Relationship Id="rId5" Type="http://schemas.openxmlformats.org/officeDocument/2006/relationships/image" Target="../media/image9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0.xlsx"/><Relationship Id="rId4" Type="http://schemas.openxmlformats.org/officeDocument/2006/relationships/image" Target="../media/image10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2.xlsx"/><Relationship Id="rId4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3.xlsx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0909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Project Storyboard Template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4753" y="1284530"/>
            <a:ext cx="5494494" cy="1492725"/>
            <a:chOff x="1723260" y="2174909"/>
            <a:chExt cx="5494494" cy="1492725"/>
          </a:xfrm>
        </p:grpSpPr>
        <p:pic>
          <p:nvPicPr>
            <p:cNvPr id="4" name="Picture 3" descr="logo_glss_512x512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3260" y="2174909"/>
              <a:ext cx="1492725" cy="1492725"/>
            </a:xfrm>
            <a:prstGeom prst="rect">
              <a:avLst/>
            </a:prstGeom>
          </p:spPr>
        </p:pic>
        <p:pic>
          <p:nvPicPr>
            <p:cNvPr id="5" name="Picture 4" descr="GoLeanSixSigma.com Logo 2013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1797" y="2733315"/>
              <a:ext cx="3695957" cy="476283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1190994" y="5312799"/>
            <a:ext cx="6762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Visit </a:t>
            </a:r>
            <a:r>
              <a:rPr lang="en-US" dirty="0" err="1" smtClean="0">
                <a:latin typeface="Arial"/>
                <a:cs typeface="Arial"/>
                <a:hlinkClick r:id="rId4"/>
              </a:rPr>
              <a:t>GoLeanSixSigma.com</a:t>
            </a:r>
            <a:r>
              <a:rPr lang="en-US" dirty="0" smtClean="0">
                <a:latin typeface="Arial"/>
                <a:cs typeface="Arial"/>
              </a:rPr>
              <a:t> for more Lean Six Sigma Resources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3351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 Stream Map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661306"/>
              </p:ext>
            </p:extLst>
          </p:nvPr>
        </p:nvGraphicFramePr>
        <p:xfrm>
          <a:off x="517578" y="1610255"/>
          <a:ext cx="8169222" cy="451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Worksheet" r:id="rId3" imgW="10744200" imgH="5943600" progId="Excel.Sheet.12">
                  <p:embed/>
                </p:oleObj>
              </mc:Choice>
              <mc:Fallback>
                <p:oleObj name="Worksheet" r:id="rId3" imgW="10744200" imgH="5943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578" y="1610255"/>
                        <a:ext cx="8169222" cy="4519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573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Font typeface="Wingdings" pitchFamily="2" charset="2"/>
              <a:buNone/>
            </a:pPr>
            <a:r>
              <a:rPr lang="en-US" sz="2400" dirty="0"/>
              <a:t>Your goal </a:t>
            </a:r>
            <a:r>
              <a:rPr lang="en-US" sz="2400" dirty="0" smtClean="0"/>
              <a:t>here is </a:t>
            </a:r>
            <a:r>
              <a:rPr lang="en-US" sz="2400" dirty="0"/>
              <a:t>to communicate what you accomplished and learned from the </a:t>
            </a:r>
            <a:r>
              <a:rPr lang="en-US" sz="2400" b="1" dirty="0"/>
              <a:t>Measure </a:t>
            </a:r>
            <a:r>
              <a:rPr lang="en-US" sz="2400" dirty="0"/>
              <a:t>phase, when you created a baseline understanding of the process performance.</a:t>
            </a:r>
            <a:br>
              <a:rPr lang="en-US" sz="2400" dirty="0"/>
            </a:b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200" u="sng" dirty="0"/>
              <a:t>Likely </a:t>
            </a:r>
            <a:r>
              <a:rPr lang="en-US" sz="2200" u="sng" dirty="0" smtClean="0"/>
              <a:t>Topics:</a:t>
            </a:r>
            <a:endParaRPr lang="en-US" sz="2200" u="sng" dirty="0"/>
          </a:p>
          <a:p>
            <a:r>
              <a:rPr lang="en-US" sz="2200" dirty="0"/>
              <a:t>Approach to data collection (Who measured, how long days? weeks?, when was it measured?)</a:t>
            </a:r>
          </a:p>
          <a:p>
            <a:r>
              <a:rPr lang="en-US" sz="2200" dirty="0"/>
              <a:t>Approach taken to validate that data was accurate</a:t>
            </a:r>
          </a:p>
          <a:p>
            <a:r>
              <a:rPr lang="en-US" sz="2200" dirty="0"/>
              <a:t>Data collection sheet sample (what data was collected)</a:t>
            </a:r>
          </a:p>
          <a:p>
            <a:r>
              <a:rPr lang="en-US" sz="2200" dirty="0"/>
              <a:t>Baseline Measure (How bad was it?)</a:t>
            </a:r>
          </a:p>
          <a:p>
            <a:r>
              <a:rPr lang="en-US" sz="2200" dirty="0"/>
              <a:t>Comparison of baseline measure to the </a:t>
            </a:r>
            <a:r>
              <a:rPr lang="en-US" sz="2200" dirty="0" smtClean="0"/>
              <a:t>goal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72919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Data Capture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Questions to ask: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 is your baseline measure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/>
              <a:t>Do you have historical data available</a:t>
            </a:r>
            <a:r>
              <a:rPr lang="en-US" sz="2400" dirty="0" smtClean="0"/>
              <a:t>?</a:t>
            </a:r>
            <a:endParaRPr lang="en-US" sz="2400" dirty="0"/>
          </a:p>
          <a:p>
            <a:r>
              <a:rPr lang="en-US" sz="2400" dirty="0"/>
              <a:t>How will you capture the data?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4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Baseline Measure Chart</a:t>
            </a:r>
            <a:endParaRPr 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457503"/>
              </p:ext>
            </p:extLst>
          </p:nvPr>
        </p:nvGraphicFramePr>
        <p:xfrm>
          <a:off x="1579967" y="1557601"/>
          <a:ext cx="6071768" cy="424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91871" y="6135265"/>
            <a:ext cx="2850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State conclusions here.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1773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Font typeface="Wingdings" pitchFamily="2" charset="2"/>
              <a:buNone/>
            </a:pPr>
            <a:r>
              <a:rPr lang="en-US" sz="6000" dirty="0"/>
              <a:t>Your goal </a:t>
            </a:r>
            <a:r>
              <a:rPr lang="en-US" sz="6000" dirty="0" smtClean="0"/>
              <a:t>here is </a:t>
            </a:r>
            <a:r>
              <a:rPr lang="en-US" sz="6000" dirty="0"/>
              <a:t>to communicate key </a:t>
            </a:r>
            <a:r>
              <a:rPr lang="en-US" sz="6000" dirty="0" err="1"/>
              <a:t>learnings</a:t>
            </a:r>
            <a:r>
              <a:rPr lang="en-US" sz="6000" dirty="0"/>
              <a:t> from the </a:t>
            </a:r>
            <a:r>
              <a:rPr lang="en-US" sz="6000" b="1" dirty="0"/>
              <a:t>Analyze</a:t>
            </a:r>
            <a:r>
              <a:rPr lang="en-US" sz="6000" dirty="0"/>
              <a:t> phase, as you </a:t>
            </a:r>
            <a:r>
              <a:rPr lang="en-US" sz="6000" dirty="0" smtClean="0"/>
              <a:t>determined </a:t>
            </a:r>
            <a:r>
              <a:rPr lang="en-US" sz="6000" dirty="0"/>
              <a:t>root </a:t>
            </a:r>
            <a:r>
              <a:rPr lang="en-US" sz="6000" dirty="0" smtClean="0"/>
              <a:t>cause.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endParaRPr lang="en-US" sz="4000" dirty="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sz="5500" u="sng" dirty="0" smtClean="0"/>
              <a:t>Likely Topics:</a:t>
            </a:r>
            <a:endParaRPr lang="en-US" sz="5500" u="sng" dirty="0"/>
          </a:p>
          <a:p>
            <a:pPr>
              <a:lnSpc>
                <a:spcPct val="120000"/>
              </a:lnSpc>
            </a:pPr>
            <a:r>
              <a:rPr lang="en-US" sz="5500" dirty="0"/>
              <a:t>Approach to process analysis and key insights</a:t>
            </a:r>
          </a:p>
          <a:p>
            <a:pPr>
              <a:lnSpc>
                <a:spcPct val="120000"/>
              </a:lnSpc>
            </a:pPr>
            <a:r>
              <a:rPr lang="en-US" sz="5500" dirty="0"/>
              <a:t>Approach to data analysis and key insights</a:t>
            </a:r>
          </a:p>
          <a:p>
            <a:pPr>
              <a:lnSpc>
                <a:spcPct val="120000"/>
              </a:lnSpc>
            </a:pPr>
            <a:r>
              <a:rPr lang="en-US" sz="5500" dirty="0"/>
              <a:t>Relationships between potential X’s and Y</a:t>
            </a:r>
          </a:p>
          <a:p>
            <a:pPr>
              <a:lnSpc>
                <a:spcPct val="120000"/>
              </a:lnSpc>
            </a:pPr>
            <a:r>
              <a:rPr lang="en-US" sz="5500" dirty="0"/>
              <a:t>Documentation of prioritized root </a:t>
            </a:r>
            <a:r>
              <a:rPr lang="en-US" sz="5500" dirty="0" smtClean="0"/>
              <a:t>causes</a:t>
            </a:r>
          </a:p>
          <a:p>
            <a:pPr>
              <a:lnSpc>
                <a:spcPct val="120000"/>
              </a:lnSpc>
            </a:pPr>
            <a:endParaRPr lang="en-US" sz="5500" dirty="0"/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en-US" sz="5500" u="sng" dirty="0"/>
              <a:t>Likely </a:t>
            </a:r>
            <a:r>
              <a:rPr lang="en-US" sz="5500" u="sng" dirty="0" smtClean="0"/>
              <a:t>Tools:</a:t>
            </a:r>
            <a:endParaRPr lang="en-US" sz="5500" u="sng" dirty="0"/>
          </a:p>
          <a:p>
            <a:pPr>
              <a:lnSpc>
                <a:spcPct val="120000"/>
              </a:lnSpc>
            </a:pPr>
            <a:r>
              <a:rPr lang="en-US" sz="5500" dirty="0"/>
              <a:t>Cycle time analysis – wait time vs. work time </a:t>
            </a:r>
          </a:p>
          <a:p>
            <a:pPr>
              <a:lnSpc>
                <a:spcPct val="120000"/>
              </a:lnSpc>
            </a:pPr>
            <a:r>
              <a:rPr lang="en-US" sz="5500" dirty="0"/>
              <a:t>Value add/non-value add analysis</a:t>
            </a:r>
          </a:p>
          <a:p>
            <a:pPr>
              <a:lnSpc>
                <a:spcPct val="120000"/>
              </a:lnSpc>
            </a:pPr>
            <a:r>
              <a:rPr lang="en-US" sz="5500" dirty="0"/>
              <a:t>Graphs that show relationships or findings (e.g. box plot, </a:t>
            </a:r>
            <a:r>
              <a:rPr lang="en-US" sz="5500" dirty="0" err="1"/>
              <a:t>pareto</a:t>
            </a:r>
            <a:r>
              <a:rPr lang="en-US" sz="5500" dirty="0"/>
              <a:t>, histogram, run chart, bar chart)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9177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Fishbone Diagram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431865"/>
              </p:ext>
            </p:extLst>
          </p:nvPr>
        </p:nvGraphicFramePr>
        <p:xfrm>
          <a:off x="1027441" y="1380524"/>
          <a:ext cx="7089119" cy="509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Worksheet" r:id="rId3" imgW="8267700" imgH="5943600" progId="Excel.Sheet.12">
                  <p:embed/>
                </p:oleObj>
              </mc:Choice>
              <mc:Fallback>
                <p:oleObj name="Worksheet" r:id="rId3" imgW="8267700" imgH="5943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7441" y="1380524"/>
                        <a:ext cx="7089119" cy="509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703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Statements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287481"/>
              </p:ext>
            </p:extLst>
          </p:nvPr>
        </p:nvGraphicFramePr>
        <p:xfrm>
          <a:off x="1005771" y="1452639"/>
          <a:ext cx="7132458" cy="507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Worksheet" r:id="rId3" imgW="8470900" imgH="6032500" progId="Excel.Sheet.12">
                  <p:embed/>
                </p:oleObj>
              </mc:Choice>
              <mc:Fallback>
                <p:oleObj name="Worksheet" r:id="rId3" imgW="8470900" imgH="6032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5771" y="1452639"/>
                        <a:ext cx="7132458" cy="507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0841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Review your list of possible X’s for your Black Belt project. Write at least one hypothesis statement including a null hypothesis and an alternate hypothesis.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NULL</a:t>
            </a:r>
            <a:r>
              <a:rPr lang="en-US" sz="2400" u="sng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/>
              <a:t>ALTERNATE: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4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Analyze Chart Proving Hypothesis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758823"/>
              </p:ext>
            </p:extLst>
          </p:nvPr>
        </p:nvGraphicFramePr>
        <p:xfrm>
          <a:off x="1579967" y="1557601"/>
          <a:ext cx="6071768" cy="424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91871" y="6135265"/>
            <a:ext cx="2850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Arial"/>
                <a:cs typeface="Arial"/>
              </a:rPr>
              <a:t>State conclusions here.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5944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400" dirty="0"/>
              <a:t>Your </a:t>
            </a:r>
            <a:r>
              <a:rPr lang="en-US" sz="2400" dirty="0" smtClean="0"/>
              <a:t>goal here </a:t>
            </a:r>
            <a:r>
              <a:rPr lang="en-US" sz="2400" dirty="0"/>
              <a:t>is to communicate a concise story of what you accomplished </a:t>
            </a:r>
            <a:r>
              <a:rPr lang="en-US" sz="2400" dirty="0" smtClean="0"/>
              <a:t>and learned </a:t>
            </a:r>
            <a:r>
              <a:rPr lang="en-US" sz="2400" dirty="0"/>
              <a:t>from the </a:t>
            </a:r>
            <a:r>
              <a:rPr lang="en-US" sz="2400" b="1" dirty="0"/>
              <a:t>Improve</a:t>
            </a:r>
            <a:r>
              <a:rPr lang="en-US" sz="2400" dirty="0"/>
              <a:t> </a:t>
            </a:r>
            <a:r>
              <a:rPr lang="en-US" sz="2400" dirty="0" smtClean="0"/>
              <a:t>phase.</a:t>
            </a:r>
          </a:p>
          <a:p>
            <a:pPr marL="0" indent="0">
              <a:buFont typeface="Wingdings" pitchFamily="2" charset="2"/>
              <a:buNone/>
            </a:pPr>
            <a:endParaRPr lang="en-US" sz="2400" dirty="0" smtClean="0"/>
          </a:p>
          <a:p>
            <a:pPr>
              <a:buFont typeface="Wingdings" pitchFamily="2" charset="2"/>
              <a:buNone/>
            </a:pPr>
            <a:r>
              <a:rPr lang="en-US" sz="2000" u="sng" dirty="0" smtClean="0"/>
              <a:t>Likely Topics:</a:t>
            </a:r>
          </a:p>
          <a:p>
            <a:r>
              <a:rPr lang="en-US" sz="2000" dirty="0"/>
              <a:t>Description or illustration of your solutions</a:t>
            </a:r>
          </a:p>
          <a:p>
            <a:r>
              <a:rPr lang="en-US" sz="2000" dirty="0"/>
              <a:t>Approach to prioritizing and selecting solutions that eliminated root causes</a:t>
            </a:r>
          </a:p>
          <a:p>
            <a:r>
              <a:rPr lang="en-US" sz="2000" dirty="0"/>
              <a:t>Implementation plan and </a:t>
            </a:r>
            <a:r>
              <a:rPr lang="en-US" sz="2000" dirty="0" smtClean="0"/>
              <a:t>results</a:t>
            </a:r>
          </a:p>
          <a:p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u="sng" dirty="0"/>
              <a:t>Likely Topics:</a:t>
            </a:r>
          </a:p>
          <a:p>
            <a:r>
              <a:rPr lang="en-US" sz="2000" dirty="0"/>
              <a:t>Process Change Summary</a:t>
            </a:r>
          </a:p>
          <a:p>
            <a:r>
              <a:rPr lang="en-US" sz="2000" dirty="0"/>
              <a:t>Solution and Root Cause matrix</a:t>
            </a:r>
          </a:p>
          <a:p>
            <a:r>
              <a:rPr lang="en-US" sz="2000" dirty="0"/>
              <a:t>Should-be of Future State process </a:t>
            </a:r>
            <a:r>
              <a:rPr lang="en-US" sz="2000" dirty="0" smtClean="0"/>
              <a:t>map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745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87EC5"/>
                </a:solidFill>
              </a:rPr>
              <a:t>Executive Summary</a:t>
            </a:r>
            <a:endParaRPr lang="en-US" b="1" dirty="0">
              <a:solidFill>
                <a:srgbClr val="187EC5"/>
              </a:solidFill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457200" y="2106642"/>
            <a:ext cx="4242658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Project Wins</a:t>
            </a:r>
          </a:p>
          <a:p>
            <a:pPr marL="285750" indent="-171450">
              <a:buFont typeface="Arial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Improved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&lt;primary metric&gt; 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from _____ to _____</a:t>
            </a:r>
          </a:p>
          <a:p>
            <a:pPr marL="285750" indent="-171450">
              <a:buFont typeface="Arial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&lt;Describe project’s impact – client experience, efficiency, employee, financial&gt;</a:t>
            </a:r>
          </a:p>
          <a:p>
            <a:pPr marL="285750" indent="-171450">
              <a:buFont typeface="Arial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&lt;Insert 1-2 compelling project insights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&gt;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802604"/>
            <a:ext cx="4242658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DMAIC Approach</a:t>
            </a:r>
          </a:p>
          <a:p>
            <a:pPr marL="285750" indent="-171450"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&lt;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This section should include how you identified actual root causes – reference key tools&gt;</a:t>
            </a:r>
          </a:p>
          <a:p>
            <a:pPr marL="285750" indent="-171450">
              <a:buFont typeface="Arial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&lt;Include description of how you drove change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395418"/>
            <a:ext cx="4242658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Context</a:t>
            </a:r>
          </a:p>
          <a:p>
            <a:pPr marL="285750" indent="-171450">
              <a:buFont typeface="Arial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&lt;Insert information to explain why we care about this</a:t>
            </a:r>
            <a:b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business problem&gt;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521043"/>
            <a:ext cx="107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Project Start: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0769" y="1521043"/>
            <a:ext cx="1022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Project End: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16995" y="2106642"/>
            <a:ext cx="3469805" cy="4027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Insert Charts Here</a:t>
            </a:r>
          </a:p>
          <a:p>
            <a:endParaRPr lang="en-US" sz="1200" dirty="0" smtClean="0">
              <a:latin typeface="Arial"/>
              <a:cs typeface="Arial"/>
            </a:endParaRPr>
          </a:p>
          <a:p>
            <a:pPr marL="455613" indent="-280988">
              <a:buFont typeface="+mj-lt"/>
              <a:buAutoNum type="arabicPeriod"/>
            </a:pPr>
            <a:r>
              <a:rPr lang="en-US" sz="1200" dirty="0">
                <a:latin typeface="Arial"/>
                <a:cs typeface="Arial"/>
              </a:rPr>
              <a:t>P</a:t>
            </a:r>
            <a:r>
              <a:rPr lang="en-US" sz="1200" dirty="0" smtClean="0">
                <a:latin typeface="Arial"/>
                <a:cs typeface="Arial"/>
              </a:rPr>
              <a:t>rimary metric before &amp; after</a:t>
            </a:r>
          </a:p>
          <a:p>
            <a:pPr marL="455613" indent="-280988">
              <a:buFont typeface="+mj-lt"/>
              <a:buAutoNum type="arabicPeriod"/>
            </a:pPr>
            <a:r>
              <a:rPr lang="en-US" sz="1200" dirty="0" smtClean="0">
                <a:latin typeface="Arial"/>
                <a:cs typeface="Arial"/>
              </a:rPr>
              <a:t>Root Cause Analysis</a:t>
            </a:r>
          </a:p>
          <a:p>
            <a:pPr marL="174625"/>
            <a:endParaRPr lang="en-US" sz="1200" dirty="0" smtClean="0">
              <a:latin typeface="Arial"/>
              <a:cs typeface="Arial"/>
            </a:endParaRPr>
          </a:p>
          <a:p>
            <a:pPr algn="ctr"/>
            <a:r>
              <a:rPr lang="en-US" sz="1200" dirty="0" smtClean="0">
                <a:latin typeface="Arial"/>
                <a:cs typeface="Arial"/>
              </a:rPr>
              <a:t>For example: </a:t>
            </a:r>
            <a:br>
              <a:rPr lang="en-US" sz="1200" dirty="0" smtClean="0">
                <a:latin typeface="Arial"/>
                <a:cs typeface="Arial"/>
              </a:rPr>
            </a:br>
            <a:r>
              <a:rPr lang="en-US" sz="1200" dirty="0" smtClean="0">
                <a:latin typeface="Arial"/>
                <a:cs typeface="Arial"/>
              </a:rPr>
              <a:t>Control Chart (split before &amp; after) </a:t>
            </a:r>
            <a:br>
              <a:rPr lang="en-US" sz="1200" dirty="0" smtClean="0">
                <a:latin typeface="Arial"/>
                <a:cs typeface="Arial"/>
              </a:rPr>
            </a:br>
            <a:r>
              <a:rPr lang="en-US" sz="1200" dirty="0" smtClean="0">
                <a:latin typeface="Arial"/>
                <a:cs typeface="Arial"/>
              </a:rPr>
              <a:t>or box plot.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3361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Baseline &amp; Improvement Data Comparison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669235" y="2106642"/>
            <a:ext cx="3469805" cy="4027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Baseline Data Chart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82377" y="2106642"/>
            <a:ext cx="3469805" cy="4027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/>
                <a:cs typeface="Arial"/>
              </a:rPr>
              <a:t>Improvement Data Chart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8849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000" dirty="0"/>
              <a:t>Your goal </a:t>
            </a:r>
            <a:r>
              <a:rPr lang="en-US" sz="2000" dirty="0" smtClean="0"/>
              <a:t>here is </a:t>
            </a:r>
            <a:r>
              <a:rPr lang="en-US" sz="2000" dirty="0"/>
              <a:t>to communicate what you accomplished and learned from the </a:t>
            </a:r>
            <a:r>
              <a:rPr lang="en-US" sz="2000" b="1" dirty="0"/>
              <a:t>Control </a:t>
            </a:r>
            <a:r>
              <a:rPr lang="en-US" sz="2000" dirty="0"/>
              <a:t>Phase, as you transitioned your solution to the day-to-day business </a:t>
            </a:r>
            <a:r>
              <a:rPr lang="en-US" sz="2000" dirty="0" smtClean="0"/>
              <a:t>operation.</a:t>
            </a:r>
            <a:endParaRPr lang="en-US" sz="2000" dirty="0"/>
          </a:p>
          <a:p>
            <a:pPr marL="0" indent="0"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r>
              <a:rPr lang="en-US" sz="2000" u="sng" dirty="0" smtClean="0"/>
              <a:t>Likely Topics:</a:t>
            </a:r>
          </a:p>
          <a:p>
            <a:r>
              <a:rPr lang="en-US" sz="2000" dirty="0"/>
              <a:t>Demonstrate improved process performance over baseline</a:t>
            </a:r>
          </a:p>
          <a:p>
            <a:r>
              <a:rPr lang="en-US" sz="2000" dirty="0"/>
              <a:t>Demonstrate sustained improvement</a:t>
            </a:r>
          </a:p>
          <a:p>
            <a:r>
              <a:rPr lang="en-US" sz="2000" dirty="0"/>
              <a:t>Describe the control plan that ensures the gains are maintained over the long term, including response plans</a:t>
            </a:r>
          </a:p>
          <a:p>
            <a:r>
              <a:rPr lang="en-US" sz="2000" dirty="0"/>
              <a:t>Documentation and standardization of improved processes</a:t>
            </a:r>
          </a:p>
          <a:p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u="sng" dirty="0"/>
              <a:t>Likely Topics:</a:t>
            </a:r>
          </a:p>
          <a:p>
            <a:r>
              <a:rPr lang="en-US" sz="2000" dirty="0"/>
              <a:t>Response Plan</a:t>
            </a:r>
          </a:p>
          <a:p>
            <a:r>
              <a:rPr lang="en-US" sz="2000" dirty="0"/>
              <a:t>Control plan to show ongoing monitoring</a:t>
            </a:r>
          </a:p>
        </p:txBody>
      </p:sp>
    </p:spTree>
    <p:extLst>
      <p:ext uri="{BB962C8B-B14F-4D97-AF65-F5344CB8AC3E}">
        <p14:creationId xmlns:p14="http://schemas.microsoft.com/office/powerpoint/2010/main" val="1371104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000" dirty="0"/>
              <a:t>Answer the following questions where applicable</a:t>
            </a:r>
            <a:r>
              <a:rPr lang="en-US" sz="4000" dirty="0" smtClean="0"/>
              <a:t>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000" dirty="0"/>
          </a:p>
          <a:p>
            <a:pPr>
              <a:lnSpc>
                <a:spcPct val="120000"/>
              </a:lnSpc>
            </a:pPr>
            <a:r>
              <a:rPr lang="en-US" dirty="0"/>
              <a:t>What are the key process measures for this process</a:t>
            </a:r>
            <a:r>
              <a:rPr lang="en-US" dirty="0" smtClean="0"/>
              <a:t>?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How and where will the process be monitored for performance</a:t>
            </a:r>
            <a:r>
              <a:rPr lang="en-US" dirty="0" smtClean="0"/>
              <a:t>?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How will we continue to monitor the Y measure</a:t>
            </a:r>
            <a:r>
              <a:rPr lang="en-US" dirty="0" smtClean="0"/>
              <a:t>?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Who will monitor and when? </a:t>
            </a:r>
          </a:p>
          <a:p>
            <a:pPr>
              <a:lnSpc>
                <a:spcPct val="120000"/>
              </a:lnSpc>
            </a:pPr>
            <a:r>
              <a:rPr lang="en-US" dirty="0"/>
              <a:t>What kind of communication needs to take place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between </a:t>
            </a:r>
            <a:r>
              <a:rPr lang="en-US" dirty="0"/>
              <a:t>whom</a:t>
            </a:r>
            <a:r>
              <a:rPr lang="en-US" dirty="0" smtClean="0"/>
              <a:t>?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Are there leading or lagging indicator measures that need to be monitored?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193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Plans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370331"/>
              </p:ext>
            </p:extLst>
          </p:nvPr>
        </p:nvGraphicFramePr>
        <p:xfrm>
          <a:off x="1031234" y="1530280"/>
          <a:ext cx="7081533" cy="4939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Worksheet" r:id="rId4" imgW="8648700" imgH="6032500" progId="Excel.Sheet.12">
                  <p:embed/>
                </p:oleObj>
              </mc:Choice>
              <mc:Fallback>
                <p:oleObj name="Worksheet" r:id="rId4" imgW="8648700" imgH="6032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31234" y="1530280"/>
                        <a:ext cx="7081533" cy="49393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4903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ct val="15000"/>
              </a:spcAft>
              <a:buClr>
                <a:srgbClr val="990099"/>
              </a:buClr>
              <a:buNone/>
            </a:pPr>
            <a:r>
              <a:rPr lang="en-US" sz="2400" dirty="0"/>
              <a:t>Answer the following questions where </a:t>
            </a:r>
            <a:r>
              <a:rPr lang="en-US" sz="2400" dirty="0" smtClean="0"/>
              <a:t>applicable to apply preventive planning:</a:t>
            </a:r>
          </a:p>
          <a:p>
            <a:pPr marL="0" indent="0">
              <a:spcAft>
                <a:spcPct val="15000"/>
              </a:spcAft>
              <a:buClr>
                <a:srgbClr val="990099"/>
              </a:buClr>
              <a:buNone/>
            </a:pPr>
            <a:endParaRPr lang="en-US" sz="2400" dirty="0"/>
          </a:p>
          <a:p>
            <a:pPr marL="573087">
              <a:buFont typeface="Arial" pitchFamily="34" charset="0"/>
              <a:buChar char="•"/>
            </a:pPr>
            <a:r>
              <a:rPr lang="en-US" sz="2400" dirty="0"/>
              <a:t>What could go wrong?</a:t>
            </a:r>
          </a:p>
          <a:p>
            <a:pPr marL="573087">
              <a:buFont typeface="Arial" pitchFamily="34" charset="0"/>
              <a:buChar char="•"/>
            </a:pPr>
            <a:r>
              <a:rPr lang="en-US" sz="2400" dirty="0"/>
              <a:t>How would we respond — contingency?</a:t>
            </a:r>
          </a:p>
          <a:p>
            <a:pPr marL="573087">
              <a:buFont typeface="Arial" pitchFamily="34" charset="0"/>
              <a:buChar char="•"/>
            </a:pPr>
            <a:r>
              <a:rPr lang="en-US" sz="2400" dirty="0"/>
              <a:t>Who would be responsible?</a:t>
            </a:r>
          </a:p>
          <a:p>
            <a:pPr marL="573087">
              <a:buFont typeface="Arial" pitchFamily="34" charset="0"/>
              <a:buChar char="•"/>
            </a:pPr>
            <a:r>
              <a:rPr lang="en-US" sz="2400" dirty="0"/>
              <a:t>Set “trigger” levels for measures</a:t>
            </a:r>
          </a:p>
          <a:p>
            <a:pPr marL="573087">
              <a:buFont typeface="Arial" pitchFamily="34" charset="0"/>
              <a:buChar char="•"/>
            </a:pPr>
            <a:r>
              <a:rPr lang="en-US" sz="2400" dirty="0"/>
              <a:t>What would warrant a response?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2776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Plans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374150"/>
              </p:ext>
            </p:extLst>
          </p:nvPr>
        </p:nvGraphicFramePr>
        <p:xfrm>
          <a:off x="1150054" y="1592558"/>
          <a:ext cx="6903587" cy="478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" name="Worksheet" r:id="rId3" imgW="8699500" imgH="6032500" progId="Excel.Sheet.12">
                  <p:embed/>
                </p:oleObj>
              </mc:Choice>
              <mc:Fallback>
                <p:oleObj name="Worksheet" r:id="rId3" imgW="8699500" imgH="6032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0054" y="1592558"/>
                        <a:ext cx="6903587" cy="47871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88420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</a:t>
            </a:r>
            <a:r>
              <a:rPr lang="en-US" dirty="0"/>
              <a:t>can the benefits derived from this project be translated to other processes or groups in the company?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5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Document </a:t>
            </a:r>
            <a:r>
              <a:rPr lang="en-US" dirty="0"/>
              <a:t>any lessons learned from your Six Sigma improvement project </a:t>
            </a:r>
            <a:r>
              <a:rPr lang="en-US" dirty="0" smtClean="0"/>
              <a:t>experience.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067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Include </a:t>
            </a:r>
            <a:r>
              <a:rPr lang="en-US" dirty="0"/>
              <a:t>in the appendix any supporting documentation, process maps, data charts that you may use in your panel review to respond to questions or provide evidence of tool </a:t>
            </a:r>
            <a:r>
              <a:rPr lang="en-US" dirty="0" smtClean="0"/>
              <a:t>applications.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2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87EC5"/>
                </a:solidFill>
              </a:rPr>
              <a:t>Operational Definitions</a:t>
            </a:r>
            <a:endParaRPr lang="en-US" b="1" dirty="0">
              <a:solidFill>
                <a:srgbClr val="187EC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Add 5 to 7 operational definitions </a:t>
            </a:r>
            <a:r>
              <a:rPr lang="en-US" sz="2400" dirty="0"/>
              <a:t>that are key to understanding your project; put additional definitions in the </a:t>
            </a:r>
            <a:r>
              <a:rPr lang="en-US" sz="2400" dirty="0" smtClean="0"/>
              <a:t>appendix at the end of this presentation</a:t>
            </a:r>
            <a:endParaRPr lang="en-US" sz="2400" dirty="0"/>
          </a:p>
          <a:p>
            <a:r>
              <a:rPr lang="en-US" sz="2400" dirty="0"/>
              <a:t>List in alphabetical order</a:t>
            </a:r>
          </a:p>
          <a:p>
            <a:r>
              <a:rPr lang="en-US" sz="2400" dirty="0"/>
              <a:t>Check that your definitions are accurate</a:t>
            </a:r>
          </a:p>
          <a:p>
            <a:r>
              <a:rPr lang="en-US" sz="2400" dirty="0"/>
              <a:t>If using acronyms, state what the acronym means in addition to providing the operational </a:t>
            </a:r>
            <a:r>
              <a:rPr lang="en-US" sz="2400" dirty="0" smtClean="0"/>
              <a:t>definition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194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87EC5"/>
                </a:solidFill>
              </a:rPr>
              <a:t>Define</a:t>
            </a:r>
            <a:endParaRPr lang="en-US" b="1" dirty="0">
              <a:solidFill>
                <a:srgbClr val="187EC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US" sz="2400" dirty="0"/>
              <a:t>Your goal </a:t>
            </a:r>
            <a:r>
              <a:rPr lang="en-US" sz="2400" dirty="0" smtClean="0"/>
              <a:t>here is </a:t>
            </a:r>
            <a:r>
              <a:rPr lang="en-US" sz="2400" dirty="0"/>
              <a:t>to communicate a concise “story” of what </a:t>
            </a:r>
            <a:r>
              <a:rPr lang="en-US" sz="2400" dirty="0" smtClean="0"/>
              <a:t>you accomplished and learned </a:t>
            </a:r>
            <a:r>
              <a:rPr lang="en-US" sz="2400" dirty="0"/>
              <a:t>from the </a:t>
            </a:r>
            <a:r>
              <a:rPr lang="en-US" sz="2400" b="1" dirty="0"/>
              <a:t>Define</a:t>
            </a:r>
            <a:r>
              <a:rPr lang="en-US" sz="2400" dirty="0"/>
              <a:t> phase as you focused your project on key </a:t>
            </a:r>
            <a:r>
              <a:rPr lang="en-US" sz="2400" dirty="0" smtClean="0"/>
              <a:t>goals.</a:t>
            </a:r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000" u="sng" dirty="0"/>
              <a:t>Likely </a:t>
            </a:r>
            <a:r>
              <a:rPr lang="en-US" sz="2000" u="sng" dirty="0" smtClean="0"/>
              <a:t>Topics:</a:t>
            </a:r>
            <a:endParaRPr lang="en-US" sz="2000" u="sng" dirty="0"/>
          </a:p>
          <a:p>
            <a:pPr marL="403225" indent="-228600"/>
            <a:r>
              <a:rPr lang="en-US" sz="2000" dirty="0"/>
              <a:t>Voice of customer</a:t>
            </a:r>
          </a:p>
          <a:p>
            <a:pPr marL="403225" indent="-228600"/>
            <a:r>
              <a:rPr lang="en-US" sz="2000" dirty="0"/>
              <a:t>Baseline data and performance to customer expectations</a:t>
            </a:r>
          </a:p>
          <a:p>
            <a:pPr marL="403225" indent="-228600"/>
            <a:r>
              <a:rPr lang="en-US" sz="2000" dirty="0"/>
              <a:t>Project Charter</a:t>
            </a:r>
          </a:p>
          <a:p>
            <a:endParaRPr lang="en-US" sz="2000" dirty="0"/>
          </a:p>
          <a:p>
            <a:pPr>
              <a:buFont typeface="Wingdings" pitchFamily="2" charset="2"/>
              <a:buNone/>
            </a:pPr>
            <a:r>
              <a:rPr lang="en-US" sz="2000" u="sng" dirty="0"/>
              <a:t>Likely T</a:t>
            </a:r>
            <a:r>
              <a:rPr lang="en-US" sz="2000" u="sng" dirty="0" smtClean="0"/>
              <a:t>ools:</a:t>
            </a:r>
            <a:endParaRPr lang="en-US" sz="2000" u="sng" dirty="0"/>
          </a:p>
          <a:p>
            <a:pPr marL="403225" indent="-228600"/>
            <a:r>
              <a:rPr lang="en-US" sz="2000" dirty="0"/>
              <a:t>VOC Data Analysis</a:t>
            </a:r>
          </a:p>
          <a:p>
            <a:pPr marL="403225" indent="-228600"/>
            <a:r>
              <a:rPr lang="en-US" sz="2000" dirty="0"/>
              <a:t>High level map – SIPOC</a:t>
            </a:r>
          </a:p>
          <a:p>
            <a:pPr marL="403225" indent="-228600"/>
            <a:r>
              <a:rPr lang="en-US" sz="2000" dirty="0"/>
              <a:t>Detailed level map – </a:t>
            </a:r>
            <a:r>
              <a:rPr lang="en-US" sz="2000" dirty="0" err="1"/>
              <a:t>Swimlane</a:t>
            </a:r>
            <a:r>
              <a:rPr lang="en-US" sz="2000" dirty="0"/>
              <a:t> or Value Stream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419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Charter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37535"/>
              </p:ext>
            </p:extLst>
          </p:nvPr>
        </p:nvGraphicFramePr>
        <p:xfrm>
          <a:off x="1067653" y="1574550"/>
          <a:ext cx="6925147" cy="4875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8712200" imgH="6134100" progId="Excel.Sheet.12">
                  <p:embed/>
                </p:oleObj>
              </mc:Choice>
              <mc:Fallback>
                <p:oleObj name="Worksheet" r:id="rId3" imgW="8712200" imgH="6134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7653" y="1574550"/>
                        <a:ext cx="6925147" cy="48758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3956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Voice Of the Customer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Think about the following elements of Define for </a:t>
            </a:r>
            <a:br>
              <a:rPr lang="en-US" sz="2400" dirty="0" smtClean="0"/>
            </a:br>
            <a:r>
              <a:rPr lang="en-US" sz="2400" dirty="0" smtClean="0"/>
              <a:t>your project: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Who is the customer of your project?</a:t>
            </a:r>
          </a:p>
          <a:p>
            <a:r>
              <a:rPr lang="en-US" sz="2400" dirty="0" smtClean="0"/>
              <a:t>What is the VOC (Voice Of the Customer?)</a:t>
            </a:r>
          </a:p>
          <a:p>
            <a:r>
              <a:rPr lang="en-US" sz="2400" dirty="0" smtClean="0"/>
              <a:t>Is your project process driven, data driven or both?</a:t>
            </a:r>
          </a:p>
          <a:p>
            <a:r>
              <a:rPr lang="en-US" sz="2400" dirty="0" smtClean="0"/>
              <a:t>If applicable, what kind of map will you attempt to create for your project?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8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Select one of the following templates to use for your process map. </a:t>
            </a:r>
          </a:p>
          <a:p>
            <a:r>
              <a:rPr lang="en-US" sz="2400" dirty="0" smtClean="0"/>
              <a:t>Delete the other maps that are not used from your project storyboard template.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78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529158"/>
              </p:ext>
            </p:extLst>
          </p:nvPr>
        </p:nvGraphicFramePr>
        <p:xfrm>
          <a:off x="938541" y="1357264"/>
          <a:ext cx="7266919" cy="509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Worksheet" r:id="rId3" imgW="8623300" imgH="6045200" progId="Excel.Sheet.12">
                  <p:embed/>
                </p:oleObj>
              </mc:Choice>
              <mc:Fallback>
                <p:oleObj name="Worksheet" r:id="rId3" imgW="8623300" imgH="6045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8541" y="1357264"/>
                        <a:ext cx="7266919" cy="5094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SIPOC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45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Swimlane</a:t>
            </a:r>
            <a:r>
              <a:rPr lang="en-US" dirty="0" smtClean="0"/>
              <a:t> Map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064910"/>
              </p:ext>
            </p:extLst>
          </p:nvPr>
        </p:nvGraphicFramePr>
        <p:xfrm>
          <a:off x="241150" y="2781440"/>
          <a:ext cx="8687336" cy="1870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Worksheet" r:id="rId3" imgW="27076400" imgH="5829300" progId="Excel.Sheet.12">
                  <p:embed/>
                </p:oleObj>
              </mc:Choice>
              <mc:Fallback>
                <p:oleObj name="Worksheet" r:id="rId3" imgW="27076400" imgH="58293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150" y="2781440"/>
                        <a:ext cx="8687336" cy="1870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483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799</Words>
  <Application>Microsoft Macintosh PowerPoint</Application>
  <PresentationFormat>On-screen Show (4:3)</PresentationFormat>
  <Paragraphs>148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Office Theme</vt:lpstr>
      <vt:lpstr>Microsoft Excel Sheet</vt:lpstr>
      <vt:lpstr>Worksheet</vt:lpstr>
      <vt:lpstr>Project Storyboard Template</vt:lpstr>
      <vt:lpstr>Executive Summary</vt:lpstr>
      <vt:lpstr>Operational Definitions</vt:lpstr>
      <vt:lpstr>Define</vt:lpstr>
      <vt:lpstr>Project Charter</vt:lpstr>
      <vt:lpstr>Voice Of the Customer</vt:lpstr>
      <vt:lpstr>Process Map</vt:lpstr>
      <vt:lpstr>SIPOC</vt:lpstr>
      <vt:lpstr>Swimlane Map</vt:lpstr>
      <vt:lpstr>Value Stream Map</vt:lpstr>
      <vt:lpstr>Measure</vt:lpstr>
      <vt:lpstr>Baseline Data Capture</vt:lpstr>
      <vt:lpstr>Sample Baseline Measure Chart</vt:lpstr>
      <vt:lpstr>Analyze</vt:lpstr>
      <vt:lpstr>Fishbone Diagram</vt:lpstr>
      <vt:lpstr>Hypothesis Statements</vt:lpstr>
      <vt:lpstr>Hypothesis Statement</vt:lpstr>
      <vt:lpstr>Analyze Chart Proving Hypothesis</vt:lpstr>
      <vt:lpstr>Improve</vt:lpstr>
      <vt:lpstr>Baseline &amp; Improvement Data Comparison</vt:lpstr>
      <vt:lpstr>Control</vt:lpstr>
      <vt:lpstr>Monitoring Plans</vt:lpstr>
      <vt:lpstr>Monitoring Plans</vt:lpstr>
      <vt:lpstr>Response Plans</vt:lpstr>
      <vt:lpstr>Response Plans</vt:lpstr>
      <vt:lpstr>Next Steps</vt:lpstr>
      <vt:lpstr>Lessons Learned</vt:lpstr>
      <vt:lpstr>Appendix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T</dc:creator>
  <cp:lastModifiedBy>Karlo Tanjuakio</cp:lastModifiedBy>
  <cp:revision>13</cp:revision>
  <dcterms:created xsi:type="dcterms:W3CDTF">2013-10-11T19:06:50Z</dcterms:created>
  <dcterms:modified xsi:type="dcterms:W3CDTF">2014-03-21T01:23:34Z</dcterms:modified>
</cp:coreProperties>
</file>